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8" r:id="rId2"/>
    <p:sldId id="294" r:id="rId3"/>
    <p:sldId id="283" r:id="rId4"/>
    <p:sldId id="284" r:id="rId5"/>
    <p:sldId id="286" r:id="rId6"/>
    <p:sldId id="287" r:id="rId7"/>
    <p:sldId id="288" r:id="rId8"/>
    <p:sldId id="289" r:id="rId9"/>
    <p:sldId id="279" r:id="rId10"/>
    <p:sldId id="280" r:id="rId11"/>
    <p:sldId id="290" r:id="rId12"/>
    <p:sldId id="29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828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17EF6-0331-49C0-9197-224A9A4170FC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076EB-49D9-449D-A12A-CFEDC10E0D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20118D-F71F-44E3-AA27-35A294BFCAE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20118D-F71F-44E3-AA27-35A294BFCAE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20118D-F71F-44E3-AA27-35A294BFCAE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20118D-F71F-44E3-AA27-35A294BFCAE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20118D-F71F-44E3-AA27-35A294BFCAE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20118D-F71F-44E3-AA27-35A294BFCAE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20118D-F71F-44E3-AA27-35A294BFCAE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20118D-F71F-44E3-AA27-35A294BFCAE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20118D-F71F-44E3-AA27-35A294BFCAE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151C94-149D-4C59-B3F2-0430B6472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B9B63D7-DA5D-4825-8A54-E5F812B14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45C9664-7893-4FF9-801A-5ECC7061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030727A-BF59-4AED-AB35-37E5F1E5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46B0395-E2E0-4536-90F1-DCC94741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3859840"/>
      </p:ext>
    </p:extLst>
  </p:cSld>
  <p:clrMapOvr>
    <a:masterClrMapping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850BFA-3C02-4AD7-A6A7-7AD811F12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B62C5C6-6F96-46B4-99B3-2A960054F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7766A2A-1FA1-4129-8DA6-1FE2C5B4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5E516BA-F508-4B10-A8DE-0F1B48025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2D4B40-C7DD-4C75-9C18-E1BD49A4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859037"/>
      </p:ext>
    </p:extLst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853E38E-0622-4E5F-AF59-A442636F6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6C3B6D7-5F62-4AAA-93AF-B975DEC7B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C351613-1FE2-4AFA-949C-66D916EC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C520F88-2439-48A8-B91E-E3024E04B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2A1B20-83C1-48F6-A553-366B9498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1089395"/>
      </p:ext>
    </p:extLst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458E3C-C9A8-43BE-AEE3-FC020DAC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E850CA-0885-4406-AA62-13EBF4AFC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8F9329-B876-4185-8CD8-6AE9C017A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B1D9BE-04A0-4CCE-8F45-16446BA2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3EF469-D99C-49F2-89DD-84A226DA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7989229"/>
      </p:ext>
    </p:extLst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54F45-9DAC-4E80-9772-3CCDBB46A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CFBA04-184D-483D-8D3B-552240880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D29EE3A-F1B8-4699-87B9-0244CF833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26C228-F756-491B-892B-C84A857F6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3F6AD2-6FCA-491E-BADD-7ECDBFFE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4004433"/>
      </p:ext>
    </p:extLst>
  </p:cSld>
  <p:clrMapOvr>
    <a:masterClrMapping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76533C-4314-4E0D-89A6-065E5AB7A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6BB164-847F-452C-A10E-EBBE6E3E6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C6EB764-31C9-4439-86F4-C1CAB9B6F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DFEF068-F61B-4D6B-ABD9-17452DD8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A020E42-EBA8-4D5A-A484-37DEC19D5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CBE2E93-5249-4459-AE54-AFC3A1AE1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164242"/>
      </p:ext>
    </p:extLst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2438AB-877E-4A39-BFE4-EF04C1F9B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D1A0BD4-537C-44A2-8358-3F649AFE1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DADFC9F-6D13-457B-BCB9-5041D2E33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2BA8B3D-F0E3-4235-B27D-D46FC882F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0C5CA54-0D63-4A30-B89B-2C75ACA17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0C214B8-8F62-4E90-8BEF-FF86CB54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DB48535-D10A-414E-8C3E-3E9D331F5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3D55C0F-042D-4ECA-AAC1-BD011044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1314786"/>
      </p:ext>
    </p:extLst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984D5D-70CD-48D7-ABC7-6B742588E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7DE84D3-FF02-48EE-8759-9DF0BB1E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D8F1284-8718-4042-BBF3-85132DC0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7FA9544-FB9A-469F-AB80-92A10C522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5769188"/>
      </p:ext>
    </p:extLst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D4F8103-9796-4DB3-9CF1-D7AD04960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ED9BB1C-1D7F-4461-B039-1CCBF2010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A378B05-22BE-4141-8852-8F834B2A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0424883"/>
      </p:ext>
    </p:extLst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3C2EA8-36AD-46CD-BE7E-CE03CADDE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9CC30A-14DF-4F30-8625-46909806C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91239F8-2272-4D95-A9E2-05B8D85BC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7BDAFB8-CAEB-42CF-9FF3-8E79D562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6EF5100-1FD9-4640-9ED6-568B7F917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05BC85B-8A6A-4A5A-B6AB-45253D48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0449776"/>
      </p:ext>
    </p:extLst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AB2709-3A04-4981-882A-79099DCA4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B1FC542-AAF9-4752-8978-FB75022666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B06C2D4-F1B6-4A84-AD6F-7D971DE2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397D08D-B30A-4DBF-AD3B-91508FB0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227D12C-0DD1-497F-92A3-FA1186C91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9BAB8C7-C864-42E6-BE6D-1EAD4076B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6355649"/>
      </p:ext>
    </p:extLst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FF7618-AFFA-4777-B050-79A55E4A7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9AF6512-FDEB-4200-AE89-95997A216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E900B99-77E6-4EAF-AA77-D91F6610E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826CA-0663-4E07-A376-4C9EE9A80E09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87B041F-D5E0-40A6-9FDB-4186443F7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797FB0-AC7D-47DF-89B6-AC4D4C6FE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BB360-C7B8-4ECB-BBA3-6C39853F17C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3"/>
            <a:extLst>
              <a:ext uri="{FF2B5EF4-FFF2-40B4-BE49-F238E27FC236}">
                <a16:creationId xmlns:a16="http://schemas.microsoft.com/office/drawing/2014/main" xmlns="" id="{3AF17038-5EE2-4EC0-950E-7BA99D4096B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790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newsfla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file:///C:\Users\NN\Desktop\&#1047;&#1072;&#1087;&#1080;&#1089;&#1100;%20(2).m4a" TargetMode="External"/><Relationship Id="rId1" Type="http://schemas.openxmlformats.org/officeDocument/2006/relationships/audio" Target="file:///C:\Users\NN\Desktop\alexander-nakarada-uplifting-ballad.mp3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47.jpe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13.jpeg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4.png"/><Relationship Id="rId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lexander-nakarada-uplifting-balla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12" name="Запись (2)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915025" y="3276600"/>
            <a:ext cx="304800" cy="3048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2500" y="404814"/>
            <a:ext cx="6858000" cy="4524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  <a:t/>
            </a:r>
            <a:b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</a:b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065929" y="142875"/>
            <a:ext cx="8935571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ЛИЦЕЙ №109</a:t>
            </a:r>
          </a:p>
          <a:p>
            <a:pPr algn="ctr">
              <a:defRPr/>
            </a:pP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Екатеринбург, Ленинский район</a:t>
            </a:r>
          </a:p>
          <a:p>
            <a:pPr algn="just">
              <a:defRPr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основания – 25.08.1974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 – ул. Волгоградская, д. 37Б, д. 45А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учащихся – 1988</a:t>
            </a:r>
          </a:p>
          <a:p>
            <a:pPr algn="just">
              <a:defRPr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работников – 122</a:t>
            </a:r>
          </a:p>
          <a:p>
            <a:pPr algn="just">
              <a:defRPr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Директор – Кудимова Юлия Александровна</a:t>
            </a:r>
          </a:p>
          <a:p>
            <a:pPr algn="just">
              <a:defRPr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 регионального проекта «Уральская инженерная школа»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 городского проекта «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JuniorSkills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.Прорыв»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 районного проекта «Инклюзивная школа: равные возможности и успех каждого»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Районный ресурсный центр по инженерно-технологическому образованию Ленинского района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905" y="284294"/>
            <a:ext cx="13525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" y="1720181"/>
            <a:ext cx="2249226" cy="153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00" y="3345628"/>
            <a:ext cx="2250311" cy="129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295" y="4752937"/>
            <a:ext cx="2005543" cy="1724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857500" y="238125"/>
            <a:ext cx="28575" cy="6362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62301" y="1587663"/>
            <a:ext cx="8772524" cy="4956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24918340"/>
      </p:ext>
    </p:extLst>
  </p:cSld>
  <p:clrMapOvr>
    <a:masterClrMapping/>
  </p:clrMapOvr>
  <p:transition spd="slow" advClick="0" advTm="634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numSld="12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 numSld="12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un9-29.userapi.com/c5563/u133617640/-6/w_b2d55c50.jpg"/>
          <p:cNvPicPr>
            <a:picLocks noChangeAspect="1" noChangeArrowheads="1"/>
          </p:cNvPicPr>
          <p:nvPr/>
        </p:nvPicPr>
        <p:blipFill>
          <a:blip r:embed="rId2" cstate="print">
            <a:lum bright="70000"/>
          </a:blip>
          <a:srcRect l="11901" t="-6253" r="13702" b="8373"/>
          <a:stretch>
            <a:fillRect/>
          </a:stretch>
        </p:blipFill>
        <p:spPr bwMode="auto">
          <a:xfrm>
            <a:off x="4592769" y="133564"/>
            <a:ext cx="1698407" cy="4514147"/>
          </a:xfrm>
          <a:prstGeom prst="rect">
            <a:avLst/>
          </a:prstGeom>
          <a:noFill/>
        </p:spPr>
      </p:pic>
      <p:pic>
        <p:nvPicPr>
          <p:cNvPr id="1034" name="Picture 10" descr="https://w7.pngwing.com/pngs/670/125/png-transparent-silhouette-of-two-person-illustration-investment-charles-schwab-corporation-401-k-retirement-investor-business-men-and-women-saving-business-woman-company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20000"/>
          </a:blip>
          <a:srcRect l="31767" t="5207" r="30758" b="9080"/>
          <a:stretch>
            <a:fillRect/>
          </a:stretch>
        </p:blipFill>
        <p:spPr bwMode="auto">
          <a:xfrm>
            <a:off x="1" y="205064"/>
            <a:ext cx="2733674" cy="4437958"/>
          </a:xfrm>
          <a:prstGeom prst="rect">
            <a:avLst/>
          </a:prstGeom>
          <a:noFill/>
        </p:spPr>
      </p:pic>
      <p:pic>
        <p:nvPicPr>
          <p:cNvPr id="1036" name="Picture 12" descr="https://get.pxhere.com/photo/silhouette-adoption-parents-boy-child-dad-mom-family-father-female-mother-guardian-kid-male-man-vacation-walking-playing-son-people-black-standing-black-and-white-human-behavior-human-joint-monochrome-monochrome-photography-144557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10000"/>
          </a:blip>
          <a:srcRect l="9848" t="-1391" r="9298" b="1842"/>
          <a:stretch>
            <a:fillRect/>
          </a:stretch>
        </p:blipFill>
        <p:spPr bwMode="auto">
          <a:xfrm>
            <a:off x="8665015" y="276225"/>
            <a:ext cx="3526985" cy="4342554"/>
          </a:xfrm>
          <a:prstGeom prst="rect">
            <a:avLst/>
          </a:prstGeom>
          <a:noFill/>
        </p:spPr>
      </p:pic>
      <p:pic>
        <p:nvPicPr>
          <p:cNvPr id="1038" name="Picture 14" descr="https://catherineasquithgallery.com/uploads/posts/2021-03/1614590278_90-p-ten-devushki-na-belom-fone-100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10000"/>
          </a:blip>
          <a:srcRect l="21793" t="-13041" r="21629"/>
          <a:stretch>
            <a:fillRect/>
          </a:stretch>
        </p:blipFill>
        <p:spPr bwMode="auto">
          <a:xfrm>
            <a:off x="6249589" y="256854"/>
            <a:ext cx="1121469" cy="438385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84935" y="4726112"/>
            <a:ext cx="3349375" cy="1058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dirty="0" smtClean="0"/>
              <a:t>Педагог – </a:t>
            </a:r>
            <a:r>
              <a:rPr lang="ru-RU" sz="1600" dirty="0" err="1" smtClean="0"/>
              <a:t>тьютор</a:t>
            </a:r>
            <a:r>
              <a:rPr lang="ru-RU" sz="1600" dirty="0" smtClean="0"/>
              <a:t>, </a:t>
            </a:r>
            <a:r>
              <a:rPr lang="ru-RU" sz="1600" dirty="0" err="1" smtClean="0"/>
              <a:t>коуч</a:t>
            </a:r>
            <a:r>
              <a:rPr lang="ru-RU" sz="1600" dirty="0" smtClean="0"/>
              <a:t>, куратор, медиатор, модератор, ментор, автор и соавтор образовательных и управленческих проектов…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27470" y="4726112"/>
            <a:ext cx="4017195" cy="1068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dirty="0" smtClean="0"/>
              <a:t>Ученик – исследователь, стажёр, волонтёр, участник и организатор школьных событий и акций, инициатор и </a:t>
            </a:r>
            <a:r>
              <a:rPr lang="ru-RU" sz="1600" dirty="0" err="1" smtClean="0"/>
              <a:t>реализатор</a:t>
            </a:r>
            <a:r>
              <a:rPr lang="ru-RU" sz="1600" dirty="0" smtClean="0"/>
              <a:t> общешкольных проектов…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483029" y="4726112"/>
            <a:ext cx="3525748" cy="1068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dirty="0" smtClean="0"/>
              <a:t>Родители – социальные партнёры, инициаторы в выборе направлений развития школы, соавторы  общешкольных проектов, аудиторы…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84935" y="5856270"/>
            <a:ext cx="3349375" cy="8527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ПЕДАГОГИЧЕСКИЙ СОВЕТ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МЕТОДИЧЕСКИЙ СОВЕТ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НАБЛЮДАТЕЛЬНЫЙ СОВЕТ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76181" y="5855306"/>
            <a:ext cx="3522324" cy="8527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СОВЕТ РОДИТЕЛЕЙ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036032" y="5844284"/>
            <a:ext cx="4018907" cy="8527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СОВЕТ УЧАЩИХСЯ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СОВЕТ СТАРШЕКЛАССНИКОВ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137024" y="1376738"/>
            <a:ext cx="2969232" cy="3226085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000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Конференции</a:t>
            </a:r>
          </a:p>
          <a:p>
            <a:pPr marL="18000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Брифинги</a:t>
            </a:r>
          </a:p>
          <a:p>
            <a:pPr marL="18000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Деловые игры</a:t>
            </a:r>
          </a:p>
          <a:p>
            <a:pPr marL="180000">
              <a:buFont typeface="Wingdings" pitchFamily="2" charset="2"/>
              <a:buChar char="q"/>
            </a:pPr>
            <a:r>
              <a:rPr lang="ru-RU" sz="1600" b="1" dirty="0" err="1" smtClean="0">
                <a:solidFill>
                  <a:schemeClr val="tx1"/>
                </a:solidFill>
              </a:rPr>
              <a:t>Форсайт-сессии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marL="180000">
              <a:buFont typeface="Wingdings" pitchFamily="2" charset="2"/>
              <a:buChar char="q"/>
            </a:pPr>
            <a:r>
              <a:rPr lang="ru-RU" sz="1600" b="1" dirty="0" err="1" smtClean="0">
                <a:solidFill>
                  <a:schemeClr val="tx1"/>
                </a:solidFill>
              </a:rPr>
              <a:t>Питч-сессии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marL="18000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Стратегические сессии</a:t>
            </a:r>
          </a:p>
          <a:p>
            <a:pPr marL="180000">
              <a:buFont typeface="Wingdings" pitchFamily="2" charset="2"/>
              <a:buChar char="q"/>
            </a:pPr>
            <a:r>
              <a:rPr lang="ru-RU" sz="1600" b="1" dirty="0" err="1" smtClean="0">
                <a:solidFill>
                  <a:schemeClr val="tx1"/>
                </a:solidFill>
              </a:rPr>
              <a:t>Квесты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marL="18000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Тренинги</a:t>
            </a:r>
          </a:p>
          <a:p>
            <a:pPr marL="18000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Образовательные события</a:t>
            </a:r>
          </a:p>
          <a:p>
            <a:pPr marL="18000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Воспитательные события</a:t>
            </a:r>
          </a:p>
          <a:p>
            <a:pPr marL="18000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Клубы по интересам</a:t>
            </a:r>
          </a:p>
          <a:p>
            <a:pPr marL="18000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Стажировки</a:t>
            </a:r>
          </a:p>
          <a:p>
            <a:endParaRPr lang="ru-RU" sz="1600" b="1" dirty="0" smtClean="0">
              <a:solidFill>
                <a:schemeClr val="tx1"/>
              </a:solidFill>
            </a:endParaRPr>
          </a:p>
          <a:p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94298" y="2280863"/>
            <a:ext cx="2619910" cy="2340796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000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Дистанционные учебные курсы</a:t>
            </a:r>
          </a:p>
          <a:p>
            <a:pPr marL="18000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Форумы</a:t>
            </a:r>
          </a:p>
          <a:p>
            <a:pPr marL="18000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Чаты</a:t>
            </a:r>
          </a:p>
          <a:p>
            <a:pPr marL="18000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Электронная почта</a:t>
            </a:r>
          </a:p>
          <a:p>
            <a:pPr marL="18000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Социальная сеть</a:t>
            </a:r>
          </a:p>
          <a:p>
            <a:pPr marL="18000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tx1"/>
                </a:solidFill>
              </a:rPr>
              <a:t>Сайт</a:t>
            </a:r>
          </a:p>
          <a:p>
            <a:pPr marL="180000">
              <a:buFont typeface="Wingdings" pitchFamily="2" charset="2"/>
              <a:buChar char="q"/>
            </a:pPr>
            <a:r>
              <a:rPr lang="ru-RU" sz="1600" b="1" dirty="0" err="1" smtClean="0">
                <a:solidFill>
                  <a:schemeClr val="tx1"/>
                </a:solidFill>
              </a:rPr>
              <a:t>Блог</a:t>
            </a:r>
            <a:endParaRPr lang="ru-RU" sz="1600" b="1" dirty="0" smtClean="0">
              <a:solidFill>
                <a:schemeClr val="tx1"/>
              </a:solidFill>
            </a:endParaRPr>
          </a:p>
          <a:p>
            <a:endParaRPr lang="ru-RU" sz="1600" b="1" dirty="0" smtClean="0">
              <a:solidFill>
                <a:schemeClr val="tx1"/>
              </a:solidFill>
            </a:endParaRPr>
          </a:p>
          <a:p>
            <a:endParaRPr lang="ru-RU" sz="1600" b="1" dirty="0" smtClean="0">
              <a:solidFill>
                <a:schemeClr val="tx1"/>
              </a:solidFill>
            </a:endParaRPr>
          </a:p>
          <a:p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0979" y="0"/>
            <a:ext cx="89355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Формула успеха Лицея 109: педагоги + дети + родители</a:t>
            </a:r>
          </a:p>
        </p:txBody>
      </p:sp>
    </p:spTree>
  </p:cSld>
  <p:clrMapOvr>
    <a:masterClrMapping/>
  </p:clrMapOvr>
  <p:transition spd="slow" advTm="1448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3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2500" y="404814"/>
            <a:ext cx="6858000" cy="4524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  <a:t/>
            </a:r>
            <a:b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</a:b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943225" y="142875"/>
            <a:ext cx="9124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Лицей 109 – это равные возможности и успех каждого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05" y="284294"/>
            <a:ext cx="13525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" y="1720181"/>
            <a:ext cx="2249226" cy="153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00" y="3345628"/>
            <a:ext cx="2250311" cy="129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862767" y="251124"/>
            <a:ext cx="32833" cy="6187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24176" y="628650"/>
            <a:ext cx="62484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dirty="0" smtClean="0"/>
              <a:t>100% обучающихся лицея имеют возможность участвовать во внеурочной деятельности по различным направлениям, включая проектную деятельность</a:t>
            </a:r>
          </a:p>
          <a:p>
            <a:pPr>
              <a:buFont typeface="Wingdings" pitchFamily="2" charset="2"/>
              <a:buChar char="§"/>
            </a:pPr>
            <a:endParaRPr lang="ru-RU" sz="5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Лицеисты ежегодно становятся призерами и победителями </a:t>
            </a:r>
            <a:r>
              <a:rPr lang="ru-RU" sz="1400" dirty="0" err="1" smtClean="0"/>
              <a:t>ВсОШ</a:t>
            </a:r>
            <a:r>
              <a:rPr lang="ru-RU" sz="1400" dirty="0" smtClean="0"/>
              <a:t>, принимают участие и побеждают в интеллектуальных, спортивных и творческих конкурсах</a:t>
            </a:r>
          </a:p>
          <a:p>
            <a:pPr>
              <a:buFont typeface="Wingdings" pitchFamily="2" charset="2"/>
              <a:buChar char="§"/>
            </a:pPr>
            <a:endParaRPr lang="ru-RU" sz="10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Лицей ежегодно представляет своих педагогов к отраслевым наградам различного уровня</a:t>
            </a:r>
          </a:p>
          <a:p>
            <a:pPr>
              <a:buFont typeface="Wingdings" pitchFamily="2" charset="2"/>
              <a:buChar char="§"/>
            </a:pPr>
            <a:endParaRPr lang="ru-RU" sz="5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Управленческая команда и педагогический коллектив лицея активно транслирует опыт работы, участвует в конкурсах профессионального мастерства</a:t>
            </a:r>
          </a:p>
          <a:p>
            <a:pPr>
              <a:buFont typeface="Wingdings" pitchFamily="2" charset="2"/>
              <a:buChar char="§"/>
            </a:pPr>
            <a:endParaRPr lang="ru-RU" sz="1000" dirty="0" smtClean="0"/>
          </a:p>
          <a:p>
            <a:pPr>
              <a:buFont typeface="Wingdings" pitchFamily="2" charset="2"/>
              <a:buChar char="§"/>
            </a:pPr>
            <a:r>
              <a:rPr lang="ru-RU" sz="1400" u="sng" dirty="0" smtClean="0"/>
              <a:t>2021/2022 учебный год:</a:t>
            </a:r>
          </a:p>
          <a:p>
            <a:r>
              <a:rPr lang="ru-RU" sz="1400" dirty="0" smtClean="0"/>
              <a:t>- Всероссийский конкурс «Флагманы российского образования» </a:t>
            </a:r>
          </a:p>
          <a:p>
            <a:r>
              <a:rPr lang="ru-RU" sz="1400" dirty="0" smtClean="0"/>
              <a:t>- Региональные конкурсы «Директор Губернаторского лицея», «Педагогический дебют»</a:t>
            </a:r>
          </a:p>
          <a:p>
            <a:r>
              <a:rPr lang="ru-RU" sz="1400" dirty="0" smtClean="0"/>
              <a:t>- Городские конкурсы «Кадровый резерв»,«Профилактический Олимп», «Большая перемена»</a:t>
            </a:r>
          </a:p>
          <a:p>
            <a:r>
              <a:rPr lang="ru-RU" sz="1400" dirty="0" smtClean="0"/>
              <a:t>- Районный конкурс «Молодой педагог»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870" y="4752938"/>
            <a:ext cx="1986429" cy="17076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7" cstate="print"/>
          <a:srcRect t="37282" b="41086"/>
          <a:stretch>
            <a:fillRect/>
          </a:stretch>
        </p:blipFill>
        <p:spPr bwMode="auto">
          <a:xfrm>
            <a:off x="9297194" y="676275"/>
            <a:ext cx="2694780" cy="1295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8" cstate="print"/>
          <a:srcRect t="38208" b="39841"/>
          <a:stretch>
            <a:fillRect/>
          </a:stretch>
        </p:blipFill>
        <p:spPr bwMode="auto">
          <a:xfrm>
            <a:off x="9316945" y="2190609"/>
            <a:ext cx="2655979" cy="12955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9" cstate="print"/>
          <a:srcRect t="20083" b="32857"/>
          <a:stretch>
            <a:fillRect/>
          </a:stretch>
        </p:blipFill>
        <p:spPr bwMode="auto">
          <a:xfrm>
            <a:off x="9342856" y="3714749"/>
            <a:ext cx="2650551" cy="27717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10" cstate="print"/>
          <a:srcRect t="41676" r="47392" b="29889"/>
          <a:stretch>
            <a:fillRect/>
          </a:stretch>
        </p:blipFill>
        <p:spPr bwMode="auto">
          <a:xfrm>
            <a:off x="2988784" y="4752974"/>
            <a:ext cx="1449866" cy="17414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11" cstate="print"/>
          <a:srcRect l="48336" t="37334" b="37528"/>
          <a:stretch>
            <a:fillRect/>
          </a:stretch>
        </p:blipFill>
        <p:spPr bwMode="auto">
          <a:xfrm>
            <a:off x="6048375" y="4745223"/>
            <a:ext cx="1619248" cy="17508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12" cstate="print"/>
          <a:srcRect l="33889" t="35768" r="15370" b="36951"/>
          <a:stretch>
            <a:fillRect/>
          </a:stretch>
        </p:blipFill>
        <p:spPr bwMode="auto">
          <a:xfrm>
            <a:off x="7772401" y="4743450"/>
            <a:ext cx="1466850" cy="1752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13" cstate="print"/>
          <a:srcRect l="31389" t="42917" r="29167" b="34958"/>
          <a:stretch>
            <a:fillRect/>
          </a:stretch>
        </p:blipFill>
        <p:spPr bwMode="auto">
          <a:xfrm>
            <a:off x="4533900" y="4762500"/>
            <a:ext cx="1400067" cy="17451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24918340"/>
      </p:ext>
    </p:extLst>
  </p:cSld>
  <p:clrMapOvr>
    <a:masterClrMapping/>
  </p:clrMapOvr>
  <p:transition spd="slow" advTm="18093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8484" y="0"/>
            <a:ext cx="9155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6735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2500" y="404814"/>
            <a:ext cx="6858000" cy="4524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  <a:t/>
            </a:r>
            <a:b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</a:b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065929" y="142875"/>
            <a:ext cx="8935571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ЛИЦЕЙ №109</a:t>
            </a:r>
          </a:p>
          <a:p>
            <a:pPr algn="ctr">
              <a:defRPr/>
            </a:pP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Екатеринбург, Ленинский район</a:t>
            </a:r>
          </a:p>
          <a:p>
            <a:pPr algn="just">
              <a:defRPr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основания – 25.08.1974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 – ул. Волгоградская, д. 37Б, д. 45А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учащихся – 1988</a:t>
            </a:r>
          </a:p>
          <a:p>
            <a:pPr algn="just">
              <a:defRPr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работников – 122</a:t>
            </a:r>
          </a:p>
          <a:p>
            <a:pPr algn="just">
              <a:defRPr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Директор – Кудимова Юлия Александровна</a:t>
            </a:r>
          </a:p>
          <a:p>
            <a:pPr algn="just">
              <a:defRPr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 регионального проекта «Уральская инженерная школа»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 городского проекта «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JuniorSkills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.Прорыв»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 районного проекта «Инклюзивная школа: равные возможности и успех каждого»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Районный ресурсный центр по инженерно-технологическому образованию Ленинского района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05" y="284294"/>
            <a:ext cx="13525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" y="1720181"/>
            <a:ext cx="2249226" cy="153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00" y="3345628"/>
            <a:ext cx="2250311" cy="129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295" y="4752937"/>
            <a:ext cx="2005543" cy="1724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857500" y="238125"/>
            <a:ext cx="28575" cy="6362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62301" y="1587663"/>
            <a:ext cx="8772524" cy="4956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24918340"/>
      </p:ext>
    </p:extLst>
  </p:cSld>
  <p:clrMapOvr>
    <a:masterClrMapping/>
  </p:clrMapOvr>
  <p:transition spd="slow" advTm="19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2500" y="404814"/>
            <a:ext cx="6858000" cy="4524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  <a:t/>
            </a:r>
            <a:b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</a:br>
            <a:endParaRPr lang="ru-RU" sz="1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05" y="284294"/>
            <a:ext cx="13525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" y="1720181"/>
            <a:ext cx="2249226" cy="153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00" y="3345628"/>
            <a:ext cx="2250311" cy="129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295" y="4752936"/>
            <a:ext cx="2005543" cy="1724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 flipH="1">
            <a:off x="2857500" y="257175"/>
            <a:ext cx="19050" cy="62388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b="1944"/>
          <a:stretch>
            <a:fillRect/>
          </a:stretch>
        </p:blipFill>
        <p:spPr bwMode="auto">
          <a:xfrm>
            <a:off x="2981851" y="0"/>
            <a:ext cx="83872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24918340"/>
      </p:ext>
    </p:extLst>
  </p:cSld>
  <p:clrMapOvr>
    <a:masterClrMapping/>
  </p:clrMapOvr>
  <p:transition spd="slow" advTm="13922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2500" y="404814"/>
            <a:ext cx="6858000" cy="4524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  <a:t/>
            </a:r>
            <a:b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</a:b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065929" y="142875"/>
            <a:ext cx="89355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Лицей 109 – это инженерно-технологическое образование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05" y="284294"/>
            <a:ext cx="13525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" y="1720181"/>
            <a:ext cx="2249226" cy="153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00" y="3345628"/>
            <a:ext cx="2250311" cy="129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295" y="4752937"/>
            <a:ext cx="1983383" cy="17050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872292" y="279699"/>
            <a:ext cx="4258" cy="61592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s://xn--109-qddohl3g.xn--80acgfbsl1azdqr.xn--p1ai/upload/sc109_new/images/big/62/ec/62ec8fd4db3e1d533facf4562612e59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72625" y="769143"/>
            <a:ext cx="2349497" cy="1762123"/>
          </a:xfrm>
          <a:prstGeom prst="rect">
            <a:avLst/>
          </a:prstGeom>
          <a:noFill/>
        </p:spPr>
      </p:pic>
      <p:pic>
        <p:nvPicPr>
          <p:cNvPr id="4100" name="Picture 4" descr="https://xn--109-qddohl3g.xn--80acgfbsl1azdqr.xn--p1ai/upload/sc109_new/images/big/b3/01/b30155bcc0b826da92be454c760ab92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71254" y="2695574"/>
            <a:ext cx="2344522" cy="1762125"/>
          </a:xfrm>
          <a:prstGeom prst="rect">
            <a:avLst/>
          </a:prstGeom>
          <a:noFill/>
        </p:spPr>
      </p:pic>
      <p:pic>
        <p:nvPicPr>
          <p:cNvPr id="4102" name="Picture 6" descr="https://xn--109-qddohl3g.xn--80acgfbsl1azdqr.xn--p1ai/upload/sc109_new/images/big/04/5a/045a41a30dcebe43f403c5c25218eaf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610725" y="4650581"/>
            <a:ext cx="2301876" cy="172640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933700" y="752475"/>
            <a:ext cx="653414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dirty="0" smtClean="0"/>
              <a:t>В инфраструктуру лицея входит 4 кабинета информатики, 2 кабинета физики, химическая лаборатория, мастерская 3</a:t>
            </a:r>
            <a:r>
              <a:rPr lang="en-US" sz="1400" dirty="0" smtClean="0"/>
              <a:t>D</a:t>
            </a:r>
            <a:r>
              <a:rPr lang="ru-RU" sz="1400" dirty="0" smtClean="0"/>
              <a:t>-моделирования и кабинет робототехники</a:t>
            </a:r>
          </a:p>
          <a:p>
            <a:endParaRPr lang="ru-RU" sz="10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2020 год - включение лицея как районного ресурсного центра в реализацию сетевого проекта «Городской ресурсный центр по инженерно-технологическому образованию»</a:t>
            </a:r>
          </a:p>
          <a:p>
            <a:endParaRPr lang="ru-RU" sz="10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2022 год – получение лицеем субсидии из областного бюджета на улучшение условий реализации образовательных программ </a:t>
            </a:r>
            <a:r>
              <a:rPr lang="ru-RU" sz="1400" dirty="0" err="1" smtClean="0"/>
              <a:t>естественно-научного</a:t>
            </a:r>
            <a:r>
              <a:rPr lang="ru-RU" sz="1400" dirty="0" smtClean="0"/>
              <a:t> цикла и </a:t>
            </a:r>
            <a:r>
              <a:rPr lang="ru-RU" sz="1400" dirty="0" err="1" smtClean="0"/>
              <a:t>профориентационной</a:t>
            </a:r>
            <a:r>
              <a:rPr lang="ru-RU" sz="1400" dirty="0" smtClean="0"/>
              <a:t> работы, приобретение учебно-наглядного, учебно-лабораторного и учебно-практического оборудования, модернизация кабинетов физики, информатики</a:t>
            </a:r>
          </a:p>
          <a:p>
            <a:endParaRPr lang="ru-RU" sz="10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1 сентября 2022 года - торжественное открытие модернизированных кабинетов, начало реализации дополнительных общеобразовательных </a:t>
            </a:r>
            <a:r>
              <a:rPr lang="ru-RU" sz="1400" dirty="0" err="1" smtClean="0"/>
              <a:t>общеразвивающих</a:t>
            </a:r>
            <a:r>
              <a:rPr lang="ru-RU" sz="1400" dirty="0" smtClean="0"/>
              <a:t> программ  для учащихся разных возрастов «</a:t>
            </a:r>
            <a:r>
              <a:rPr lang="en-US" sz="1400" dirty="0" smtClean="0"/>
              <a:t>IT-</a:t>
            </a:r>
            <a:r>
              <a:rPr lang="ru-RU" sz="1400" dirty="0" smtClean="0"/>
              <a:t>системы проектирования и изготовления личностно значимого продукта», «Электроника», «Экспериментальная физика», «Автоматизированные системы управления процессами в жизни»</a:t>
            </a:r>
          </a:p>
        </p:txBody>
      </p:sp>
      <p:pic>
        <p:nvPicPr>
          <p:cNvPr id="4105" name="Picture 9" descr="https://news-service.uralschool.ru/upload/org103/t166179/images/big/62hnalVLnr2ufJmU3PVN166179997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7869" y="4676775"/>
            <a:ext cx="2543175" cy="16954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7" name="Picture 11" descr="https://news-service.uralschool.ru/upload/org103/t166179/images/big/hMnfJd2zi5bcelqROsvU166179997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8712" y="4659313"/>
            <a:ext cx="3139587" cy="17129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24918340"/>
      </p:ext>
    </p:extLst>
  </p:cSld>
  <p:clrMapOvr>
    <a:masterClrMapping/>
  </p:clrMapOvr>
  <p:transition spd="slow" advTm="24468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2500" y="404814"/>
            <a:ext cx="6858000" cy="4524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  <a:t/>
            </a:r>
            <a:b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</a:b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065929" y="142875"/>
            <a:ext cx="89355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Лицей 109 – это инженерно-технологическое образование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05" y="284294"/>
            <a:ext cx="13525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" y="1720181"/>
            <a:ext cx="2249226" cy="153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00" y="3345628"/>
            <a:ext cx="2250311" cy="129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870" y="4752938"/>
            <a:ext cx="1986429" cy="17076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872292" y="279699"/>
            <a:ext cx="23308" cy="62163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33700" y="752475"/>
            <a:ext cx="653414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dirty="0" smtClean="0"/>
              <a:t>2021 год – заключение соглашения о сотрудничестве с Уральским клубом нового образования для привлечения специалистов клуба к участию в организации и проведении профильных технологических смен для учащихся Ленинского района, в образовательных </a:t>
            </a:r>
            <a:r>
              <a:rPr lang="ru-RU" sz="1400" dirty="0" err="1" smtClean="0"/>
              <a:t>интенсивах</a:t>
            </a:r>
            <a:r>
              <a:rPr lang="ru-RU" sz="1400" dirty="0" smtClean="0"/>
              <a:t> и других методических мероприятиях для педагогов</a:t>
            </a:r>
          </a:p>
          <a:p>
            <a:endParaRPr lang="ru-RU" sz="10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2022 год – заключение соглашения о сотрудничестве с НПО автоматики для привлечения специалистов НПОА к </a:t>
            </a:r>
            <a:r>
              <a:rPr lang="ru-RU" sz="1400" dirty="0" err="1" smtClean="0"/>
              <a:t>профориентационной</a:t>
            </a:r>
            <a:r>
              <a:rPr lang="ru-RU" sz="1400" dirty="0" smtClean="0"/>
              <a:t> работе, вовлечения обучающихся лицея в проектно-исследовательскую деятельность инженерно-технологической направленности, организации целевого обучения и профессиональных проб будущих выпускников</a:t>
            </a:r>
          </a:p>
          <a:p>
            <a:pPr>
              <a:buFont typeface="Wingdings" pitchFamily="2" charset="2"/>
              <a:buChar char="§"/>
            </a:pPr>
            <a:endParaRPr lang="ru-RU" sz="10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Обучающиеся и педагоги лицея успешно участвуют в различных активностях фонда «Золотое сечение», в юниорском движении «</a:t>
            </a:r>
            <a:r>
              <a:rPr lang="ru-RU" sz="1400" dirty="0" err="1" smtClean="0"/>
              <a:t>Ворлдскиллс</a:t>
            </a:r>
            <a:r>
              <a:rPr lang="ru-RU" sz="1400" dirty="0" smtClean="0"/>
              <a:t>», в городском конкурсе проектов «К большим вызовам. ЕКБ» , в региональном химическом турнире</a:t>
            </a:r>
          </a:p>
          <a:p>
            <a:pPr>
              <a:buFont typeface="Wingdings" pitchFamily="2" charset="2"/>
              <a:buChar char="§"/>
            </a:pPr>
            <a:endParaRPr lang="ru-RU" sz="10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С 2020 года лицей активно взаимодействует с технопарком «</a:t>
            </a:r>
            <a:r>
              <a:rPr lang="ru-RU" sz="1400" dirty="0" err="1" smtClean="0"/>
              <a:t>Кванториум</a:t>
            </a:r>
            <a:r>
              <a:rPr lang="ru-RU" sz="1400" dirty="0" smtClean="0"/>
              <a:t>», совместно реализуя образовательные программы по информатике и 3</a:t>
            </a:r>
            <a:r>
              <a:rPr lang="en-US" sz="1400" dirty="0" smtClean="0"/>
              <a:t>D</a:t>
            </a:r>
            <a:r>
              <a:rPr lang="ru-RU" sz="1400" dirty="0" smtClean="0"/>
              <a:t>-моделированию</a:t>
            </a:r>
          </a:p>
        </p:txBody>
      </p:sp>
      <p:pic>
        <p:nvPicPr>
          <p:cNvPr id="30728" name="Picture 8" descr="https://xn--109-qddohl3g.xn--80acgfbsl1azdqr.xn--p1ai/upload/sc109_new/images/big/e9/25/e925a0d8d830e1910dc0b57299ef60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44050" y="757238"/>
            <a:ext cx="2498724" cy="12493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32" name="Picture 12" descr="https://xn--109-qddohl3g.xn--80acgfbsl1azdqr.xn--p1ai/upload/sc109_new/images/big/63/ee/63eeada13b135bc42438d3f0a0d0c1a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53575" y="2081213"/>
            <a:ext cx="2479674" cy="12398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37" name="Picture 17"/>
          <p:cNvPicPr>
            <a:picLocks noChangeAspect="1" noChangeArrowheads="1"/>
          </p:cNvPicPr>
          <p:nvPr/>
        </p:nvPicPr>
        <p:blipFill>
          <a:blip r:embed="rId9" cstate="print"/>
          <a:srcRect l="19477" t="17208" r="34750" b="68751"/>
          <a:stretch>
            <a:fillRect/>
          </a:stretch>
        </p:blipFill>
        <p:spPr bwMode="auto">
          <a:xfrm flipH="1">
            <a:off x="6142363" y="4937248"/>
            <a:ext cx="2258686" cy="15397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38" name="Picture 18"/>
          <p:cNvPicPr>
            <a:picLocks noChangeAspect="1" noChangeArrowheads="1"/>
          </p:cNvPicPr>
          <p:nvPr/>
        </p:nvPicPr>
        <p:blipFill>
          <a:blip r:embed="rId10" cstate="print"/>
          <a:srcRect l="19783" t="36125" r="29983" b="35000"/>
          <a:stretch>
            <a:fillRect/>
          </a:stretch>
        </p:blipFill>
        <p:spPr bwMode="auto">
          <a:xfrm>
            <a:off x="4838700" y="4922274"/>
            <a:ext cx="1209675" cy="15452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39" name="Picture 19"/>
          <p:cNvPicPr>
            <a:picLocks noChangeAspect="1" noChangeArrowheads="1"/>
          </p:cNvPicPr>
          <p:nvPr/>
        </p:nvPicPr>
        <p:blipFill>
          <a:blip r:embed="rId11" cstate="print"/>
          <a:srcRect t="35000" r="26506" b="35000"/>
          <a:stretch>
            <a:fillRect/>
          </a:stretch>
        </p:blipFill>
        <p:spPr bwMode="auto">
          <a:xfrm>
            <a:off x="3003299" y="4924425"/>
            <a:ext cx="1711575" cy="1552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1" name="Picture 21" descr="https://xn--109-qddohl3g.xn--80acgfbsl1azdqr.xn--p1ai/upload/sc109_new/images/big/45/7b/457ba606f46ce64e9261b9bbf6408b4d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97900" y="4942024"/>
            <a:ext cx="1703375" cy="15445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43" name="Picture 23" descr="https://xn--109-qddohl3g.xn--80acgfbsl1azdqr.xn--p1ai/upload/sc109_new/images/big/cf/24/cf248e491dd4e84a0cae6462c71c17e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325100" y="4927524"/>
            <a:ext cx="1695449" cy="15590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44" name="Picture 24"/>
          <p:cNvPicPr>
            <a:picLocks noChangeAspect="1" noChangeArrowheads="1"/>
          </p:cNvPicPr>
          <p:nvPr/>
        </p:nvPicPr>
        <p:blipFill>
          <a:blip r:embed="rId14" cstate="print"/>
          <a:srcRect t="15871" b="3097"/>
          <a:stretch>
            <a:fillRect/>
          </a:stretch>
        </p:blipFill>
        <p:spPr bwMode="auto">
          <a:xfrm>
            <a:off x="9550399" y="3381375"/>
            <a:ext cx="2460625" cy="1495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24918340"/>
      </p:ext>
    </p:extLst>
  </p:cSld>
  <p:clrMapOvr>
    <a:masterClrMapping/>
  </p:clrMapOvr>
  <p:transition spd="slow" advTm="22797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2500" y="404814"/>
            <a:ext cx="6858000" cy="4524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  <a:t/>
            </a:r>
            <a:b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</a:b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943225" y="142875"/>
            <a:ext cx="9124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Лицей 109 – это современная и доступная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среда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05" y="284294"/>
            <a:ext cx="13525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" y="1720181"/>
            <a:ext cx="2249226" cy="153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00" y="3345628"/>
            <a:ext cx="2250311" cy="129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862767" y="251124"/>
            <a:ext cx="32833" cy="6187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24175" y="923925"/>
            <a:ext cx="65341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dirty="0" smtClean="0"/>
              <a:t>Образовательную деятельность лицей осуществляет в 2-х учебных корпусах; в каждом здании имеется свой медицинский кабинет и свой пищеблок, обеспечивающий лицеистов горячим питанием</a:t>
            </a:r>
          </a:p>
          <a:p>
            <a:endParaRPr lang="ru-RU" sz="10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Спортивная инфраструктура лицея – это 2 спортивных зала, современный стадион с беговой дорожкой и футбольным полем, а также </a:t>
            </a:r>
            <a:r>
              <a:rPr lang="ru-RU" sz="1400" dirty="0" err="1" smtClean="0"/>
              <a:t>воркаут-площадка</a:t>
            </a:r>
            <a:r>
              <a:rPr lang="ru-RU" sz="1400" dirty="0" smtClean="0"/>
              <a:t> и площадки для баскетбола и волейбола, прыжков в длину, стрельбы, отработки навыков ВФСК «ГТО»</a:t>
            </a:r>
          </a:p>
          <a:p>
            <a:endParaRPr lang="ru-RU" sz="10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Библиотечно-информационный центр лицея содержит большой фонд учебной, научной и художественной литературы, обучающимся обеспечен защищенный </a:t>
            </a:r>
            <a:r>
              <a:rPr lang="ru-RU" sz="1400" dirty="0" err="1" smtClean="0"/>
              <a:t>контент-фильтрами</a:t>
            </a:r>
            <a:r>
              <a:rPr lang="ru-RU" sz="1400" dirty="0" smtClean="0"/>
              <a:t> выход в интернет для доступа к электронным образовательным ресурсам </a:t>
            </a:r>
          </a:p>
          <a:p>
            <a:endParaRPr lang="ru-RU" sz="10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Общешкольные мероприятия проводятся в современных актовых залах, уроки – в современных учебных кабинетах, оборудованных интерактивными досками, компьютерами, ноутбуками, проекторами, экранами и </a:t>
            </a:r>
            <a:r>
              <a:rPr lang="ru-RU" sz="1400" dirty="0" err="1" smtClean="0"/>
              <a:t>веб-камерами</a:t>
            </a:r>
            <a:r>
              <a:rPr lang="ru-RU" sz="1400" dirty="0" smtClean="0"/>
              <a:t> для проведения занятий в дистанционном формате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870" y="4752938"/>
            <a:ext cx="1986429" cy="17076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7" cstate="print"/>
          <a:srcRect l="10255" r="7850"/>
          <a:stretch>
            <a:fillRect/>
          </a:stretch>
        </p:blipFill>
        <p:spPr bwMode="auto">
          <a:xfrm>
            <a:off x="3019425" y="4781550"/>
            <a:ext cx="2047875" cy="16716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8" cstate="print"/>
          <a:srcRect t="13470" r="8550" b="12009"/>
          <a:stretch>
            <a:fillRect/>
          </a:stretch>
        </p:blipFill>
        <p:spPr bwMode="auto">
          <a:xfrm>
            <a:off x="9470997" y="676275"/>
            <a:ext cx="2540028" cy="13982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9" cstate="print"/>
          <a:srcRect l="6733" t="35041" r="7491" b="35084"/>
          <a:stretch>
            <a:fillRect/>
          </a:stretch>
        </p:blipFill>
        <p:spPr bwMode="auto">
          <a:xfrm>
            <a:off x="5124450" y="4788772"/>
            <a:ext cx="2181225" cy="16882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10" cstate="print"/>
          <a:srcRect t="40291" b="37542"/>
          <a:stretch>
            <a:fillRect/>
          </a:stretch>
        </p:blipFill>
        <p:spPr bwMode="auto">
          <a:xfrm>
            <a:off x="9458611" y="2143125"/>
            <a:ext cx="2552414" cy="1257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11" cstate="print"/>
          <a:srcRect t="4935" b="3961"/>
          <a:stretch>
            <a:fillRect/>
          </a:stretch>
        </p:blipFill>
        <p:spPr bwMode="auto">
          <a:xfrm>
            <a:off x="9458316" y="3448050"/>
            <a:ext cx="2576522" cy="1314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12" cstate="print"/>
          <a:srcRect l="12893" t="15177" r="26875"/>
          <a:stretch>
            <a:fillRect/>
          </a:stretch>
        </p:blipFill>
        <p:spPr bwMode="auto">
          <a:xfrm>
            <a:off x="7372350" y="4781550"/>
            <a:ext cx="2009775" cy="1685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484404" y="4800600"/>
            <a:ext cx="2564721" cy="1657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24918340"/>
      </p:ext>
    </p:extLst>
  </p:cSld>
  <p:clrMapOvr>
    <a:masterClrMapping/>
  </p:clrMapOvr>
  <p:transition spd="slow" advTm="15765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2500" y="404814"/>
            <a:ext cx="6858000" cy="4524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  <a:t/>
            </a:r>
            <a:b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</a:b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943225" y="142875"/>
            <a:ext cx="9124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Лицей 109 – это современная и доступная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среда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05" y="284294"/>
            <a:ext cx="13525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" y="1720181"/>
            <a:ext cx="2249226" cy="153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00" y="3345628"/>
            <a:ext cx="2250311" cy="129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862767" y="251124"/>
            <a:ext cx="32833" cy="6187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24175" y="923925"/>
            <a:ext cx="6534149" cy="381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dirty="0" smtClean="0"/>
              <a:t>Доступность образовательной среды лицея обеспечивается не только благодаря качественной входной группе, оборудованной пандусом для инвалидов, но и благодаря внедрению в повседневную педагогическую практику дистанционных образовательных технологий и электронного обучения</a:t>
            </a:r>
          </a:p>
          <a:p>
            <a:pPr>
              <a:buFont typeface="Wingdings" pitchFamily="2" charset="2"/>
              <a:buChar char="§"/>
            </a:pPr>
            <a:endParaRPr lang="ru-RU" sz="5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Деятельность организации представлена на официальном сайте и страницах в социальных сетях «</a:t>
            </a:r>
            <a:r>
              <a:rPr lang="en-US" sz="1400" dirty="0" smtClean="0"/>
              <a:t>Telegram</a:t>
            </a:r>
            <a:r>
              <a:rPr lang="ru-RU" sz="1400" dirty="0" smtClean="0"/>
              <a:t>» и «</a:t>
            </a:r>
            <a:r>
              <a:rPr lang="ru-RU" sz="1400" dirty="0" err="1" smtClean="0"/>
              <a:t>Вконтакте</a:t>
            </a:r>
            <a:r>
              <a:rPr lang="ru-RU" sz="1400" dirty="0" smtClean="0"/>
              <a:t>»</a:t>
            </a:r>
          </a:p>
          <a:p>
            <a:pPr>
              <a:buFont typeface="Wingdings" pitchFamily="2" charset="2"/>
              <a:buChar char="§"/>
            </a:pPr>
            <a:endParaRPr lang="ru-RU" sz="5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Современный характер коммуникации всех участников образовательных отношений обеспечивает школьный пресс-центр «В ТЕМЕ!», публикующий материалы о жизни лицейского сообщества в школьной газете и в сети Интернет</a:t>
            </a:r>
          </a:p>
          <a:p>
            <a:pPr>
              <a:buFont typeface="Wingdings" pitchFamily="2" charset="2"/>
              <a:buChar char="§"/>
            </a:pPr>
            <a:endParaRPr lang="ru-RU" sz="5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100% педагогов получили дополнительное профессиональное образование, позволяющее уверенно и эффективно применять в учебной и внеурочной деятельности современные образовательные технологии</a:t>
            </a:r>
          </a:p>
          <a:p>
            <a:pPr>
              <a:buFont typeface="Wingdings" pitchFamily="2" charset="2"/>
              <a:buChar char="§"/>
            </a:pPr>
            <a:endParaRPr lang="ru-RU" sz="500" dirty="0" smtClean="0"/>
          </a:p>
          <a:p>
            <a:pPr>
              <a:buFont typeface="Wingdings" pitchFamily="2" charset="2"/>
              <a:buChar char="§"/>
            </a:pPr>
            <a:r>
              <a:rPr lang="ru-RU" sz="1400" dirty="0" smtClean="0"/>
              <a:t>В 2022 году лицей в сотрудничестве с ЦППМСП «Ладо» приступил к реализации проекта по сопровождению обучающихся с особыми образовательными потребностями, а также включился в районный сетевой проект «Инклюзивная школа: равные возможности и успех каждого» 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870" y="4752938"/>
            <a:ext cx="1986429" cy="17076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5926" y="4743450"/>
            <a:ext cx="2358564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8" cstate="print"/>
          <a:srcRect l="9655" t="10533" r="7196" b="9941"/>
          <a:stretch>
            <a:fillRect/>
          </a:stretch>
        </p:blipFill>
        <p:spPr bwMode="auto">
          <a:xfrm>
            <a:off x="5457824" y="4743450"/>
            <a:ext cx="1590675" cy="171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77075" y="4676775"/>
            <a:ext cx="2390795" cy="1790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671399" y="1028700"/>
            <a:ext cx="2320575" cy="2257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677400" y="3400424"/>
            <a:ext cx="23526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9553575" y="5981700"/>
            <a:ext cx="2638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https://</a:t>
            </a:r>
            <a:r>
              <a:rPr lang="ru-RU" sz="1200" b="1" dirty="0" smtClean="0"/>
              <a:t>лицей109.екатеринбург.рф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xmlns="" val="824918340"/>
      </p:ext>
    </p:extLst>
  </p:cSld>
  <p:clrMapOvr>
    <a:masterClrMapping/>
  </p:clrMapOvr>
  <p:transition spd="slow" advTm="7782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2500" y="404814"/>
            <a:ext cx="6858000" cy="4524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ru-RU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en-US" dirty="0" smtClean="0">
                <a:solidFill>
                  <a:schemeClr val="accent6"/>
                </a:solidFill>
                <a:latin typeface="Cambria" pitchFamily="16" charset="0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Cambria" pitchFamily="16" charset="0"/>
              </a:rPr>
            </a:b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  <a:t/>
            </a:r>
            <a:b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ambria" pitchFamily="16" charset="0"/>
              </a:rPr>
            </a:b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943225" y="142875"/>
            <a:ext cx="9124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Лицей 109 – это команда лидеров и профессионалов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05" y="284294"/>
            <a:ext cx="13525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" y="1720181"/>
            <a:ext cx="2249226" cy="153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00" y="3345628"/>
            <a:ext cx="2250311" cy="129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862767" y="251124"/>
            <a:ext cx="32833" cy="6187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870" y="4752938"/>
            <a:ext cx="1986429" cy="17076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98788" y="1304925"/>
            <a:ext cx="5929323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 t="2499"/>
          <a:stretch>
            <a:fillRect/>
          </a:stretch>
        </p:blipFill>
        <p:spPr bwMode="auto">
          <a:xfrm>
            <a:off x="8265951" y="4462332"/>
            <a:ext cx="2173518" cy="211944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9" cstate="print"/>
          <a:srcRect t="1970"/>
          <a:stretch>
            <a:fillRect/>
          </a:stretch>
        </p:blipFill>
        <p:spPr bwMode="auto">
          <a:xfrm>
            <a:off x="8900635" y="752475"/>
            <a:ext cx="2848453" cy="189547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56353">
            <a:off x="9907570" y="2486025"/>
            <a:ext cx="1965342" cy="275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3028950" y="5438775"/>
            <a:ext cx="514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13 молодых педагогов</a:t>
            </a:r>
          </a:p>
          <a:p>
            <a:r>
              <a:rPr lang="ru-RU" i="1" dirty="0" smtClean="0"/>
              <a:t>10 педагогов – выпускников лицея</a:t>
            </a:r>
          </a:p>
          <a:p>
            <a:r>
              <a:rPr lang="ru-RU" i="1" dirty="0" smtClean="0"/>
              <a:t>5 педагогических династий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824918340"/>
      </p:ext>
    </p:extLst>
  </p:cSld>
  <p:clrMapOvr>
    <a:masterClrMapping/>
  </p:clrMapOvr>
  <p:transition spd="slow" advTm="11062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896FB1-3146-4B89-8B63-ADD41FA76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631" y="0"/>
            <a:ext cx="5838738" cy="213080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Лицей 109 – это команда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лидеров и профессионалов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EF08A521-1CAB-494A-8A52-32A865FA001A}"/>
              </a:ext>
            </a:extLst>
          </p:cNvPr>
          <p:cNvSpPr/>
          <p:nvPr/>
        </p:nvSpPr>
        <p:spPr>
          <a:xfrm>
            <a:off x="343949" y="1117128"/>
            <a:ext cx="2679700" cy="25019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4153B4BA-D109-4B34-AE79-AEF90C31FDD3}"/>
              </a:ext>
            </a:extLst>
          </p:cNvPr>
          <p:cNvSpPr/>
          <p:nvPr/>
        </p:nvSpPr>
        <p:spPr>
          <a:xfrm>
            <a:off x="302004" y="2585361"/>
            <a:ext cx="2781300" cy="2730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DE5DA5B-B70F-42CB-B42F-21A941E9182D}"/>
              </a:ext>
            </a:extLst>
          </p:cNvPr>
          <p:cNvSpPr txBox="1"/>
          <p:nvPr/>
        </p:nvSpPr>
        <p:spPr>
          <a:xfrm>
            <a:off x="176169" y="1415873"/>
            <a:ext cx="2946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ЦЕЛОСТНОСТЬ: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8" name="Стрелка вниз 27"/>
          <p:cNvSpPr/>
          <p:nvPr/>
        </p:nvSpPr>
        <p:spPr>
          <a:xfrm>
            <a:off x="134224" y="138703"/>
            <a:ext cx="3181165" cy="117519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ПРИНЦИПЫ</a:t>
            </a:r>
          </a:p>
          <a:p>
            <a:pPr algn="ctr"/>
            <a:endParaRPr lang="ru-RU" sz="500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деятельности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CFB28DEC-9171-41E0-9FB4-B9F55D56BFC2}"/>
              </a:ext>
            </a:extLst>
          </p:cNvPr>
          <p:cNvSpPr/>
          <p:nvPr/>
        </p:nvSpPr>
        <p:spPr>
          <a:xfrm>
            <a:off x="268448" y="4114060"/>
            <a:ext cx="2805836" cy="27439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EA12464-A659-436A-B725-C2B6F193B3B7}"/>
              </a:ext>
            </a:extLst>
          </p:cNvPr>
          <p:cNvSpPr txBox="1"/>
          <p:nvPr/>
        </p:nvSpPr>
        <p:spPr>
          <a:xfrm>
            <a:off x="285226" y="3018485"/>
            <a:ext cx="27854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САМОУПРАВЛЕНИЕ: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15D5F32-1C6A-487C-9408-2C2FC863B3F2}"/>
              </a:ext>
            </a:extLst>
          </p:cNvPr>
          <p:cNvSpPr txBox="1"/>
          <p:nvPr/>
        </p:nvSpPr>
        <p:spPr>
          <a:xfrm>
            <a:off x="318782" y="4444617"/>
            <a:ext cx="264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ЭВОЛЮЦИОННАЯ ЦЕЛЬ: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4951" y="1801678"/>
            <a:ext cx="2077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человек воспринимается как личность</a:t>
            </a:r>
            <a:endParaRPr lang="ru-RU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36895" y="3315768"/>
            <a:ext cx="2075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решения принимаются коллегиально</a:t>
            </a:r>
            <a:endParaRPr lang="ru-RU" sz="16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69116" y="5173817"/>
            <a:ext cx="261595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наличие миссии и сознательная приверженность ей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E73E4BD-0591-4AC7-9D50-FA38820CE744}"/>
              </a:ext>
            </a:extLst>
          </p:cNvPr>
          <p:cNvSpPr txBox="1"/>
          <p:nvPr/>
        </p:nvSpPr>
        <p:spPr>
          <a:xfrm>
            <a:off x="8982655" y="197383"/>
            <a:ext cx="2882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Быть Человеком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70093" y="1524093"/>
            <a:ext cx="5699465" cy="427809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Портрет учителя и руководителя: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знание и понимание современной образовательной политики, законодательной базы, принципов работы школы, возрастной психологии и педагогики;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лидерские качества;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способность к саморазвитию и обучению, гибкость;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развитые коммуникативные навыки;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способность работать в неопределенности, </a:t>
            </a:r>
            <a:r>
              <a:rPr lang="ru-RU" sz="1600" dirty="0" err="1" smtClean="0"/>
              <a:t>стрессоустойчивость</a:t>
            </a:r>
            <a:r>
              <a:rPr lang="ru-RU" sz="1600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умение просчитывать риски, расставлять приоритеты, брать ответственность, выстраивать устойчивые, доверительные и долгосрочные отношения в команде и с партнёрами;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ориентация на результат, умение достигать результата;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владение современными образовательными технологиями, в т.ч. ИКТ;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увлечённость педагогикой и желание развивать уровень образования в регионе…</a:t>
            </a:r>
            <a:endParaRPr lang="ru-RU" sz="1600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3075" y="0"/>
            <a:ext cx="2828925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7" name="Прямая соединительная линия 36"/>
          <p:cNvCxnSpPr/>
          <p:nvPr/>
        </p:nvCxnSpPr>
        <p:spPr>
          <a:xfrm>
            <a:off x="9349292" y="289224"/>
            <a:ext cx="32833" cy="6187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74551365"/>
      </p:ext>
    </p:extLst>
  </p:cSld>
  <p:clrMapOvr>
    <a:masterClrMapping/>
  </p:clrMapOvr>
  <p:transition spd="slow" advTm="8797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1" grpId="0"/>
      <p:bldP spid="3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</TotalTime>
  <Words>1092</Words>
  <Application>Microsoft Office PowerPoint</Application>
  <PresentationFormat>Произвольный</PresentationFormat>
  <Paragraphs>152</Paragraphs>
  <Slides>12</Slides>
  <Notes>9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Лицей 109 – это команда лидеров и профессионалов</vt:lpstr>
      <vt:lpstr>Слайд 10</vt:lpstr>
      <vt:lpstr>        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NN</cp:lastModifiedBy>
  <cp:revision>304</cp:revision>
  <dcterms:created xsi:type="dcterms:W3CDTF">2021-11-30T12:57:49Z</dcterms:created>
  <dcterms:modified xsi:type="dcterms:W3CDTF">2022-12-10T16:12:49Z</dcterms:modified>
</cp:coreProperties>
</file>