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67" r:id="rId2"/>
    <p:sldId id="257" r:id="rId3"/>
    <p:sldId id="261" r:id="rId4"/>
    <p:sldId id="262" r:id="rId5"/>
    <p:sldId id="263" r:id="rId6"/>
    <p:sldId id="264" r:id="rId7"/>
    <p:sldId id="265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050320-16CB-4D2A-BD2D-A47128B83ADA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AB1337-1E2C-4036-85C0-F5F94AEA297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0420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720118D-F71F-44E3-AA27-35A294BFCAEB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0420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720118D-F71F-44E3-AA27-35A294BFCAEB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0420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720118D-F71F-44E3-AA27-35A294BFCAEB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0420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720118D-F71F-44E3-AA27-35A294BFCAEB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0420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720118D-F71F-44E3-AA27-35A294BFCAEB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0420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720118D-F71F-44E3-AA27-35A294BFCAEB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0420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720118D-F71F-44E3-AA27-35A294BFCAEB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D5CF1-C5A6-4C22-AAD3-B9F3CB2E7398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CEE3D-45A7-436C-AF9D-D6F5C32CC0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D5CF1-C5A6-4C22-AAD3-B9F3CB2E7398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CEE3D-45A7-436C-AF9D-D6F5C32CC0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D5CF1-C5A6-4C22-AAD3-B9F3CB2E7398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CEE3D-45A7-436C-AF9D-D6F5C32CC0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D5CF1-C5A6-4C22-AAD3-B9F3CB2E7398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CEE3D-45A7-436C-AF9D-D6F5C32CC0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D5CF1-C5A6-4C22-AAD3-B9F3CB2E7398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CEE3D-45A7-436C-AF9D-D6F5C32CC0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D5CF1-C5A6-4C22-AAD3-B9F3CB2E7398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CEE3D-45A7-436C-AF9D-D6F5C32CC0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D5CF1-C5A6-4C22-AAD3-B9F3CB2E7398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CEE3D-45A7-436C-AF9D-D6F5C32CC0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D5CF1-C5A6-4C22-AAD3-B9F3CB2E7398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CEE3D-45A7-436C-AF9D-D6F5C32CC0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D5CF1-C5A6-4C22-AAD3-B9F3CB2E7398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CEE3D-45A7-436C-AF9D-D6F5C32CC0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D5CF1-C5A6-4C22-AAD3-B9F3CB2E7398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CEE3D-45A7-436C-AF9D-D6F5C32CC0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D5CF1-C5A6-4C22-AAD3-B9F3CB2E7398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CEE3D-45A7-436C-AF9D-D6F5C32CC0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3D5CF1-C5A6-4C22-AAD3-B9F3CB2E7398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ECEE3D-45A7-436C-AF9D-D6F5C32CC0D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571875" y="404815"/>
            <a:ext cx="5143500" cy="452437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Bef>
                <a:spcPts val="120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ru-RU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ru-RU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ru-RU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en-US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en-US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en-US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en-US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en-US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en-US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en-US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en-US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en-US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en-US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ru-RU" sz="2700" dirty="0" smtClean="0">
                <a:solidFill>
                  <a:schemeClr val="accent2">
                    <a:lumMod val="75000"/>
                  </a:schemeClr>
                </a:solidFill>
                <a:latin typeface="Cambria" pitchFamily="16" charset="0"/>
              </a:rPr>
              <a:t/>
            </a:r>
            <a:br>
              <a:rPr lang="ru-RU" sz="2700" dirty="0" smtClean="0">
                <a:solidFill>
                  <a:schemeClr val="accent2">
                    <a:lumMod val="75000"/>
                  </a:schemeClr>
                </a:solidFill>
                <a:latin typeface="Cambria" pitchFamily="16" charset="0"/>
              </a:rPr>
            </a:br>
            <a:endParaRPr lang="ru-RU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1907704" y="142876"/>
            <a:ext cx="7093422" cy="57861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МУНИЦИПАЛЬНОЕ АВТОНОМНОЕ ОБЩЕОБРАЗОВАТЕЛЬНОЕ УЧРЕЖДЕНИЕ ЛИЦЕЙ №109</a:t>
            </a:r>
          </a:p>
          <a:p>
            <a:pPr algn="ctr">
              <a:defRPr/>
            </a:pPr>
            <a:endParaRPr lang="ru-RU" sz="12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12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28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Конкурс профессионального мастерства</a:t>
            </a:r>
          </a:p>
          <a:p>
            <a:pPr algn="ctr">
              <a:defRPr/>
            </a:pP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учителей Лицея</a:t>
            </a:r>
            <a:endParaRPr lang="ru-RU" sz="28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20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Методическая к</a:t>
            </a:r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опилка - 2022</a:t>
            </a:r>
            <a:endParaRPr lang="ru-RU" sz="28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endParaRPr lang="ru-RU" sz="1200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endParaRPr lang="ru-RU" sz="1200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endParaRPr lang="ru-RU" sz="12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endParaRPr lang="ru-RU" sz="1200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endParaRPr lang="ru-RU" sz="20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endParaRPr lang="ru-RU" sz="2000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endParaRPr lang="ru-RU" sz="20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 l="24606" t="9534" r="68269" b="77166"/>
          <a:stretch>
            <a:fillRect/>
          </a:stretch>
        </p:blipFill>
        <p:spPr bwMode="auto">
          <a:xfrm>
            <a:off x="251520" y="188640"/>
            <a:ext cx="1440160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" name="Прямая соединительная линия 9"/>
          <p:cNvCxnSpPr/>
          <p:nvPr/>
        </p:nvCxnSpPr>
        <p:spPr>
          <a:xfrm>
            <a:off x="251520" y="1844824"/>
            <a:ext cx="8712968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39552" y="4437112"/>
            <a:ext cx="8208912" cy="181588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Каждый урок должен быть осмыслен учителем как подарок детям.</a:t>
            </a:r>
          </a:p>
          <a:p>
            <a:endParaRPr lang="ru-RU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Ш.А.Амонашвили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2491834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571875" y="404815"/>
            <a:ext cx="5143500" cy="452437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Bef>
                <a:spcPts val="120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ru-RU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ru-RU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ru-RU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en-US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en-US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en-US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en-US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en-US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en-US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en-US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en-US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en-US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en-US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ru-RU" sz="2700" dirty="0" smtClean="0">
                <a:solidFill>
                  <a:schemeClr val="accent2">
                    <a:lumMod val="75000"/>
                  </a:schemeClr>
                </a:solidFill>
                <a:latin typeface="Cambria" pitchFamily="16" charset="0"/>
              </a:rPr>
              <a:t/>
            </a:r>
            <a:br>
              <a:rPr lang="ru-RU" sz="2700" dirty="0" smtClean="0">
                <a:solidFill>
                  <a:schemeClr val="accent2">
                    <a:lumMod val="75000"/>
                  </a:schemeClr>
                </a:solidFill>
                <a:latin typeface="Cambria" pitchFamily="16" charset="0"/>
              </a:rPr>
            </a:br>
            <a:endParaRPr lang="ru-RU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3635896" y="142876"/>
            <a:ext cx="5365230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МУНИЦИПАЛЬНОЕ АВТОНОМНОЕ ОБЩЕОБРАЗОВАТЕЛЬНОЕ УЧРЕЖДЕНИЕ ЛИЦЕЙ №109</a:t>
            </a:r>
          </a:p>
          <a:p>
            <a:pPr algn="ctr">
              <a:defRPr/>
            </a:pPr>
            <a:endParaRPr lang="ru-RU" sz="12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12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28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Новикова Елена Евгеньевна</a:t>
            </a:r>
          </a:p>
          <a:p>
            <a:pPr algn="ctr">
              <a:defRPr/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учитель русского языка и литературы</a:t>
            </a:r>
            <a:endParaRPr lang="ru-RU" sz="20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endParaRPr lang="ru-RU" sz="1200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Общий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трудовой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стаж: 37 лет</a:t>
            </a:r>
          </a:p>
          <a:p>
            <a:pPr algn="just">
              <a:defRPr/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Стаж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педагогической работы: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36 лет</a:t>
            </a:r>
          </a:p>
          <a:p>
            <a:pPr algn="just">
              <a:defRPr/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Высшая квалификационная категория</a:t>
            </a:r>
          </a:p>
          <a:p>
            <a:pPr algn="just">
              <a:defRPr/>
            </a:pPr>
            <a:endParaRPr lang="ru-RU" sz="20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endParaRPr lang="ru-RU" sz="2000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endParaRPr lang="ru-RU" sz="20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/>
          <a:srcRect l="7700" t="32010" r="9001" b="23261"/>
          <a:stretch>
            <a:fillRect/>
          </a:stretch>
        </p:blipFill>
        <p:spPr bwMode="auto">
          <a:xfrm>
            <a:off x="251520" y="2348880"/>
            <a:ext cx="2956893" cy="3528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 l="24606" t="9534" r="68269" b="77166"/>
          <a:stretch>
            <a:fillRect/>
          </a:stretch>
        </p:blipFill>
        <p:spPr bwMode="auto">
          <a:xfrm>
            <a:off x="251520" y="188640"/>
            <a:ext cx="1440160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" name="Прямая соединительная линия 9"/>
          <p:cNvCxnSpPr/>
          <p:nvPr/>
        </p:nvCxnSpPr>
        <p:spPr>
          <a:xfrm>
            <a:off x="251520" y="1844824"/>
            <a:ext cx="8712968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3707904" y="4653136"/>
            <a:ext cx="4968552" cy="20162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 smtClean="0"/>
          </a:p>
          <a:p>
            <a:pPr algn="ctr"/>
            <a:r>
              <a:rPr lang="ru-RU" sz="2000" dirty="0" smtClean="0"/>
              <a:t>Главное в профессии </a:t>
            </a:r>
            <a:r>
              <a:rPr lang="ru-RU" sz="2000" dirty="0" smtClean="0"/>
              <a:t>учителя, чтобы дети были интересны педагогу, так как каждому важно ощущение нужности.</a:t>
            </a:r>
            <a:endParaRPr lang="ru-RU" sz="2000" dirty="0"/>
          </a:p>
        </p:txBody>
      </p:sp>
      <p:pic>
        <p:nvPicPr>
          <p:cNvPr id="9" name="Picture 2" descr="https://thumbs.dreamstime.com/b/%D1%83%D1%81%D0%BC%D0%B5%D1%88%D0%BA%D0%B0-7929222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68144" y="4725144"/>
            <a:ext cx="432048" cy="4320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82491834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571875" y="404815"/>
            <a:ext cx="5143500" cy="452437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Bef>
                <a:spcPts val="120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ru-RU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ru-RU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ru-RU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en-US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en-US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en-US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en-US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en-US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en-US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en-US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en-US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en-US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en-US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ru-RU" sz="2700" dirty="0" smtClean="0">
                <a:solidFill>
                  <a:schemeClr val="accent2">
                    <a:lumMod val="75000"/>
                  </a:schemeClr>
                </a:solidFill>
                <a:latin typeface="Cambria" pitchFamily="16" charset="0"/>
              </a:rPr>
              <a:t/>
            </a:r>
            <a:br>
              <a:rPr lang="ru-RU" sz="2700" dirty="0" smtClean="0">
                <a:solidFill>
                  <a:schemeClr val="accent2">
                    <a:lumMod val="75000"/>
                  </a:schemeClr>
                </a:solidFill>
                <a:latin typeface="Cambria" pitchFamily="16" charset="0"/>
              </a:rPr>
            </a:br>
            <a:endParaRPr lang="ru-RU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3635896" y="142876"/>
            <a:ext cx="5365230" cy="60631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МУНИЦИПАЛЬНОЕ АВТОНОМНОЕ ОБЩЕОБРАЗОВАТЕЛЬНОЕ УЧРЕЖДЕНИЕ ЛИЦЕЙ №109</a:t>
            </a:r>
          </a:p>
          <a:p>
            <a:pPr algn="ctr">
              <a:defRPr/>
            </a:pPr>
            <a:endParaRPr lang="ru-RU" sz="12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12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28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2800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Фирулина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Инна Львовна</a:t>
            </a:r>
          </a:p>
          <a:p>
            <a:pPr algn="ctr">
              <a:defRPr/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учитель математики</a:t>
            </a:r>
            <a:endParaRPr lang="ru-RU" sz="20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endParaRPr lang="ru-RU" sz="1200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endParaRPr lang="ru-RU" sz="1200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endParaRPr lang="ru-RU" sz="12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endParaRPr lang="ru-RU" sz="1200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Общий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трудовой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стаж: 43 года</a:t>
            </a:r>
          </a:p>
          <a:p>
            <a:pPr algn="just">
              <a:defRPr/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Стаж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педагогической работы: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40 лет</a:t>
            </a:r>
          </a:p>
          <a:p>
            <a:pPr algn="just">
              <a:defRPr/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Высшая квалификационная категория</a:t>
            </a:r>
          </a:p>
          <a:p>
            <a:pPr algn="just">
              <a:defRPr/>
            </a:pPr>
            <a:endParaRPr lang="ru-RU" sz="20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endParaRPr lang="ru-RU" sz="2000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endParaRPr lang="ru-RU" sz="20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 l="24606" t="9534" r="68269" b="77166"/>
          <a:stretch>
            <a:fillRect/>
          </a:stretch>
        </p:blipFill>
        <p:spPr bwMode="auto">
          <a:xfrm>
            <a:off x="251520" y="188640"/>
            <a:ext cx="1440160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" name="Прямая соединительная линия 9"/>
          <p:cNvCxnSpPr/>
          <p:nvPr/>
        </p:nvCxnSpPr>
        <p:spPr>
          <a:xfrm>
            <a:off x="251520" y="1844824"/>
            <a:ext cx="8712968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 l="25200" t="34033" r="64169" b="41117"/>
          <a:stretch>
            <a:fillRect/>
          </a:stretch>
        </p:blipFill>
        <p:spPr bwMode="auto">
          <a:xfrm>
            <a:off x="395536" y="2348880"/>
            <a:ext cx="2520280" cy="33137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3707904" y="5085184"/>
            <a:ext cx="4968552" cy="15841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 smtClean="0"/>
          </a:p>
          <a:p>
            <a:pPr algn="ctr"/>
            <a:r>
              <a:rPr lang="ru-RU" sz="2000" dirty="0" smtClean="0"/>
              <a:t>Главное в профессии учителя –</a:t>
            </a:r>
          </a:p>
          <a:p>
            <a:pPr algn="ctr"/>
            <a:r>
              <a:rPr lang="ru-RU" sz="2000" dirty="0" smtClean="0"/>
              <a:t>поиск, заинтересованность, мастерство.</a:t>
            </a:r>
            <a:endParaRPr lang="ru-RU" sz="2000" dirty="0"/>
          </a:p>
        </p:txBody>
      </p:sp>
      <p:pic>
        <p:nvPicPr>
          <p:cNvPr id="11" name="Picture 2" descr="https://thumbs.dreamstime.com/b/%D1%83%D1%81%D0%BC%D0%B5%D1%88%D0%BA%D0%B0-7929222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68144" y="5229200"/>
            <a:ext cx="432048" cy="4320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82491834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 t="32010" b="24187"/>
          <a:stretch>
            <a:fillRect/>
          </a:stretch>
        </p:blipFill>
        <p:spPr bwMode="auto">
          <a:xfrm>
            <a:off x="107504" y="2276872"/>
            <a:ext cx="3772770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571875" y="404815"/>
            <a:ext cx="5143500" cy="452437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Bef>
                <a:spcPts val="120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ru-RU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ru-RU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ru-RU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en-US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en-US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en-US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en-US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en-US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en-US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en-US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en-US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en-US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en-US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ru-RU" sz="2700" dirty="0" smtClean="0">
                <a:solidFill>
                  <a:schemeClr val="accent2">
                    <a:lumMod val="75000"/>
                  </a:schemeClr>
                </a:solidFill>
                <a:latin typeface="Cambria" pitchFamily="16" charset="0"/>
              </a:rPr>
              <a:t/>
            </a:r>
            <a:br>
              <a:rPr lang="ru-RU" sz="2700" dirty="0" smtClean="0">
                <a:solidFill>
                  <a:schemeClr val="accent2">
                    <a:lumMod val="75000"/>
                  </a:schemeClr>
                </a:solidFill>
                <a:latin typeface="Cambria" pitchFamily="16" charset="0"/>
              </a:rPr>
            </a:br>
            <a:endParaRPr lang="ru-RU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3635896" y="142876"/>
            <a:ext cx="5365230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МУНИЦИПАЛЬНОЕ АВТОНОМНОЕ ОБЩЕОБРАЗОВАТЕЛЬНОЕ УЧРЕЖДЕНИЕ ЛИЦЕЙ №109</a:t>
            </a:r>
          </a:p>
          <a:p>
            <a:pPr algn="ctr">
              <a:defRPr/>
            </a:pPr>
            <a:endParaRPr lang="ru-RU" sz="12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12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28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2800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Пуляева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Анна Алексеевна</a:t>
            </a:r>
          </a:p>
          <a:p>
            <a:pPr algn="ctr">
              <a:defRPr/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учитель английского языка</a:t>
            </a:r>
            <a:endParaRPr lang="ru-RU" sz="20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endParaRPr lang="ru-RU" sz="1200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endParaRPr lang="ru-RU" sz="12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endParaRPr lang="ru-RU" sz="1200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Общий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трудовой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стаж: 6 лет</a:t>
            </a:r>
          </a:p>
          <a:p>
            <a:pPr algn="just">
              <a:defRPr/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Стаж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педагогической работы: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6 лет</a:t>
            </a:r>
          </a:p>
          <a:p>
            <a:pPr algn="just">
              <a:defRPr/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Первая квалификационная категория</a:t>
            </a:r>
          </a:p>
          <a:p>
            <a:pPr algn="just">
              <a:defRPr/>
            </a:pPr>
            <a:endParaRPr lang="ru-RU" sz="20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endParaRPr lang="ru-RU" sz="2000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endParaRPr lang="ru-RU" sz="20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 l="24606" t="9534" r="68269" b="77166"/>
          <a:stretch>
            <a:fillRect/>
          </a:stretch>
        </p:blipFill>
        <p:spPr bwMode="auto">
          <a:xfrm>
            <a:off x="251520" y="188640"/>
            <a:ext cx="1440160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" name="Прямая соединительная линия 9"/>
          <p:cNvCxnSpPr/>
          <p:nvPr/>
        </p:nvCxnSpPr>
        <p:spPr>
          <a:xfrm>
            <a:off x="251520" y="1844824"/>
            <a:ext cx="8712968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3707904" y="5013176"/>
            <a:ext cx="4968552" cy="16561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 smtClean="0"/>
          </a:p>
          <a:p>
            <a:pPr algn="ctr"/>
            <a:r>
              <a:rPr lang="ru-RU" sz="2000" dirty="0" smtClean="0"/>
              <a:t>Главное в профессии </a:t>
            </a:r>
            <a:r>
              <a:rPr lang="ru-RU" sz="2000" dirty="0" smtClean="0"/>
              <a:t>учителя – это </a:t>
            </a:r>
            <a:r>
              <a:rPr lang="ru-RU" sz="2000" dirty="0" err="1" smtClean="0"/>
              <a:t>креативность</a:t>
            </a:r>
            <a:r>
              <a:rPr lang="ru-RU" sz="2000" dirty="0" smtClean="0"/>
              <a:t>, терпение и стремление к самосовершенствованию.</a:t>
            </a:r>
            <a:endParaRPr lang="ru-RU" sz="2000" dirty="0"/>
          </a:p>
        </p:txBody>
      </p:sp>
      <p:pic>
        <p:nvPicPr>
          <p:cNvPr id="9" name="Picture 2" descr="https://thumbs.dreamstime.com/b/%D1%83%D1%81%D0%BC%D0%B5%D1%88%D0%BA%D0%B0-7929222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68144" y="5085184"/>
            <a:ext cx="432048" cy="4320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82491834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571875" y="404815"/>
            <a:ext cx="5143500" cy="452437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Bef>
                <a:spcPts val="120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ru-RU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ru-RU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ru-RU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en-US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en-US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en-US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en-US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en-US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en-US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en-US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en-US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en-US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en-US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ru-RU" sz="2700" dirty="0" smtClean="0">
                <a:solidFill>
                  <a:schemeClr val="accent2">
                    <a:lumMod val="75000"/>
                  </a:schemeClr>
                </a:solidFill>
                <a:latin typeface="Cambria" pitchFamily="16" charset="0"/>
              </a:rPr>
              <a:t/>
            </a:r>
            <a:br>
              <a:rPr lang="ru-RU" sz="2700" dirty="0" smtClean="0">
                <a:solidFill>
                  <a:schemeClr val="accent2">
                    <a:lumMod val="75000"/>
                  </a:schemeClr>
                </a:solidFill>
                <a:latin typeface="Cambria" pitchFamily="16" charset="0"/>
              </a:rPr>
            </a:br>
            <a:endParaRPr lang="ru-RU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3635896" y="142876"/>
            <a:ext cx="5365230" cy="5940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МУНИЦИПАЛЬНОЕ АВТОНОМНОЕ ОБЩЕОБРАЗОВАТЕЛЬНОЕ УЧРЕЖДЕНИЕ ЛИЦЕЙ №109</a:t>
            </a:r>
          </a:p>
          <a:p>
            <a:pPr algn="ctr">
              <a:defRPr/>
            </a:pPr>
            <a:endParaRPr lang="ru-RU" sz="12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12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28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Лебедева Любовь Александровна</a:t>
            </a:r>
          </a:p>
          <a:p>
            <a:pPr algn="ctr">
              <a:defRPr/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учитель музыки</a:t>
            </a:r>
            <a:endParaRPr lang="ru-RU" sz="20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endParaRPr lang="ru-RU" sz="12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endParaRPr lang="ru-RU" sz="1200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Общий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трудовой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стаж: 24 года</a:t>
            </a:r>
          </a:p>
          <a:p>
            <a:pPr algn="just">
              <a:defRPr/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Стаж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педагогической работы: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24 года</a:t>
            </a:r>
          </a:p>
          <a:p>
            <a:pPr algn="just">
              <a:defRPr/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Высшая квалификационная категория</a:t>
            </a:r>
          </a:p>
          <a:p>
            <a:pPr algn="just">
              <a:defRPr/>
            </a:pPr>
            <a:endParaRPr lang="ru-RU" sz="20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endParaRPr lang="ru-RU" sz="2000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endParaRPr lang="ru-RU" sz="20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 l="24606" t="9534" r="68269" b="77166"/>
          <a:stretch>
            <a:fillRect/>
          </a:stretch>
        </p:blipFill>
        <p:spPr bwMode="auto">
          <a:xfrm>
            <a:off x="251520" y="188640"/>
            <a:ext cx="1440160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" name="Прямая соединительная линия 9"/>
          <p:cNvCxnSpPr/>
          <p:nvPr/>
        </p:nvCxnSpPr>
        <p:spPr>
          <a:xfrm>
            <a:off x="251520" y="1844824"/>
            <a:ext cx="8712968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/>
          <a:srcRect l="22745" t="35160" r="27556" b="35231"/>
          <a:stretch>
            <a:fillRect/>
          </a:stretch>
        </p:blipFill>
        <p:spPr bwMode="auto">
          <a:xfrm>
            <a:off x="323528" y="2276872"/>
            <a:ext cx="3154563" cy="41764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3707904" y="5085184"/>
            <a:ext cx="4968552" cy="15841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 smtClean="0"/>
          </a:p>
          <a:p>
            <a:pPr algn="ctr"/>
            <a:r>
              <a:rPr lang="ru-RU" sz="2000" dirty="0" smtClean="0"/>
              <a:t>Главное в профессии учителя – </a:t>
            </a:r>
          </a:p>
          <a:p>
            <a:pPr algn="ctr"/>
            <a:r>
              <a:rPr lang="ru-RU" sz="2000" dirty="0" smtClean="0"/>
              <a:t>это терпение!</a:t>
            </a:r>
            <a:endParaRPr lang="ru-RU" sz="2000" dirty="0"/>
          </a:p>
        </p:txBody>
      </p:sp>
      <p:pic>
        <p:nvPicPr>
          <p:cNvPr id="9" name="Picture 2" descr="https://thumbs.dreamstime.com/b/%D1%83%D1%81%D0%BC%D0%B5%D1%88%D0%BA%D0%B0-7929222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68144" y="5229200"/>
            <a:ext cx="432048" cy="4320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82491834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571875" y="404815"/>
            <a:ext cx="5143500" cy="452437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Bef>
                <a:spcPts val="120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ru-RU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ru-RU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ru-RU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en-US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en-US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en-US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en-US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en-US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en-US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en-US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en-US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en-US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en-US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ru-RU" sz="2700" dirty="0" smtClean="0">
                <a:solidFill>
                  <a:schemeClr val="accent2">
                    <a:lumMod val="75000"/>
                  </a:schemeClr>
                </a:solidFill>
                <a:latin typeface="Cambria" pitchFamily="16" charset="0"/>
              </a:rPr>
              <a:t/>
            </a:r>
            <a:br>
              <a:rPr lang="ru-RU" sz="2700" dirty="0" smtClean="0">
                <a:solidFill>
                  <a:schemeClr val="accent2">
                    <a:lumMod val="75000"/>
                  </a:schemeClr>
                </a:solidFill>
                <a:latin typeface="Cambria" pitchFamily="16" charset="0"/>
              </a:rPr>
            </a:br>
            <a:endParaRPr lang="ru-RU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3635896" y="142876"/>
            <a:ext cx="5365230" cy="57554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МУНИЦИПАЛЬНОЕ АВТОНОМНОЕ ОБЩЕОБРАЗОВАТЕЛЬНОЕ УЧРЕЖДЕНИЕ ЛИЦЕЙ №109</a:t>
            </a:r>
          </a:p>
          <a:p>
            <a:pPr algn="ctr">
              <a:defRPr/>
            </a:pPr>
            <a:endParaRPr lang="ru-RU" sz="12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12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28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Корякина Юлия</a:t>
            </a:r>
          </a:p>
          <a:p>
            <a:pPr algn="ctr">
              <a:defRPr/>
            </a:pP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Александровна</a:t>
            </a:r>
          </a:p>
          <a:p>
            <a:pPr algn="ctr">
              <a:defRPr/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учитель начальных классов</a:t>
            </a:r>
            <a:endParaRPr lang="ru-RU" sz="20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endParaRPr lang="ru-RU" sz="12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Общий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трудовой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стаж: 18 лет</a:t>
            </a:r>
          </a:p>
          <a:p>
            <a:pPr algn="just">
              <a:defRPr/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Стаж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педагогической работы: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18 лет</a:t>
            </a:r>
          </a:p>
          <a:p>
            <a:pPr algn="just">
              <a:defRPr/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Высшая квалификационная категория</a:t>
            </a:r>
          </a:p>
          <a:p>
            <a:pPr algn="just">
              <a:defRPr/>
            </a:pPr>
            <a:endParaRPr lang="ru-RU" sz="20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endParaRPr lang="ru-RU" sz="2000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endParaRPr lang="ru-RU" sz="20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 l="24606" t="9534" r="68269" b="77166"/>
          <a:stretch>
            <a:fillRect/>
          </a:stretch>
        </p:blipFill>
        <p:spPr bwMode="auto">
          <a:xfrm>
            <a:off x="251520" y="188640"/>
            <a:ext cx="1440160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" name="Прямая соединительная линия 9"/>
          <p:cNvCxnSpPr/>
          <p:nvPr/>
        </p:nvCxnSpPr>
        <p:spPr>
          <a:xfrm>
            <a:off x="251520" y="1844824"/>
            <a:ext cx="8712968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/>
          <a:srcRect t="16380" r="2628" b="16211"/>
          <a:stretch>
            <a:fillRect/>
          </a:stretch>
        </p:blipFill>
        <p:spPr bwMode="auto">
          <a:xfrm flipH="1">
            <a:off x="395536" y="2276872"/>
            <a:ext cx="2667988" cy="41044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3707904" y="4797152"/>
            <a:ext cx="4968552" cy="18722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 smtClean="0"/>
          </a:p>
          <a:p>
            <a:pPr algn="ctr"/>
            <a:r>
              <a:rPr lang="ru-RU" sz="2000" dirty="0" smtClean="0"/>
              <a:t>Главное </a:t>
            </a:r>
            <a:r>
              <a:rPr lang="ru-RU" sz="2000" dirty="0" smtClean="0"/>
              <a:t>найти с детьми общий язык. Быть для детей не только учителем, который дает материал, а быть другом, который поможет разобраться в проблеме.</a:t>
            </a:r>
            <a:endParaRPr lang="ru-RU" sz="2000" dirty="0"/>
          </a:p>
        </p:txBody>
      </p:sp>
      <p:pic>
        <p:nvPicPr>
          <p:cNvPr id="9" name="Picture 2" descr="https://thumbs.dreamstime.com/b/%D1%83%D1%81%D0%BC%D0%B5%D1%88%D0%BA%D0%B0-7929222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12160" y="4869160"/>
            <a:ext cx="432048" cy="4320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82491834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571875" y="404815"/>
            <a:ext cx="5143500" cy="452437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Bef>
                <a:spcPts val="120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ru-RU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ru-RU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ru-RU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en-US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en-US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en-US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en-US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en-US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en-US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en-US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en-US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en-US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en-US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ru-RU" sz="2700" dirty="0" smtClean="0">
                <a:solidFill>
                  <a:schemeClr val="accent2">
                    <a:lumMod val="75000"/>
                  </a:schemeClr>
                </a:solidFill>
                <a:latin typeface="Cambria" pitchFamily="16" charset="0"/>
              </a:rPr>
              <a:t/>
            </a:r>
            <a:br>
              <a:rPr lang="ru-RU" sz="2700" dirty="0" smtClean="0">
                <a:solidFill>
                  <a:schemeClr val="accent2">
                    <a:lumMod val="75000"/>
                  </a:schemeClr>
                </a:solidFill>
                <a:latin typeface="Cambria" pitchFamily="16" charset="0"/>
              </a:rPr>
            </a:br>
            <a:endParaRPr lang="ru-RU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3635896" y="142876"/>
            <a:ext cx="5365230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МУНИЦИПАЛЬНОЕ АВТОНОМНОЕ ОБЩЕОБРАЗОВАТЕЛЬНОЕ УЧРЕЖДЕНИЕ ЛИЦЕЙ №109</a:t>
            </a:r>
          </a:p>
          <a:p>
            <a:pPr algn="ctr">
              <a:defRPr/>
            </a:pPr>
            <a:endParaRPr lang="ru-RU" sz="12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12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28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Зеленина Ольга Юрьевна</a:t>
            </a:r>
          </a:p>
          <a:p>
            <a:pPr algn="ctr">
              <a:defRPr/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учитель математики</a:t>
            </a:r>
            <a:endParaRPr lang="ru-RU" sz="20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endParaRPr lang="ru-RU" sz="1200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endParaRPr lang="ru-RU" sz="12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endParaRPr lang="ru-RU" sz="1200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Общий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трудовой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стаж: 14 лет</a:t>
            </a:r>
          </a:p>
          <a:p>
            <a:pPr algn="just">
              <a:defRPr/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Стаж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педагогической работы: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14 лет</a:t>
            </a:r>
          </a:p>
          <a:p>
            <a:pPr algn="just">
              <a:defRPr/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Первая квалификационная категория</a:t>
            </a:r>
          </a:p>
          <a:p>
            <a:pPr algn="just">
              <a:defRPr/>
            </a:pPr>
            <a:endParaRPr lang="ru-RU" sz="20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endParaRPr lang="ru-RU" sz="2000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endParaRPr lang="ru-RU" sz="20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 l="24606" t="9534" r="68269" b="77166"/>
          <a:stretch>
            <a:fillRect/>
          </a:stretch>
        </p:blipFill>
        <p:spPr bwMode="auto">
          <a:xfrm>
            <a:off x="251520" y="188640"/>
            <a:ext cx="1440160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" name="Прямая соединительная линия 9"/>
          <p:cNvCxnSpPr/>
          <p:nvPr/>
        </p:nvCxnSpPr>
        <p:spPr>
          <a:xfrm>
            <a:off x="251520" y="1844824"/>
            <a:ext cx="8712968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print"/>
          <a:srcRect l="2174" t="32010" r="10870" b="23576"/>
          <a:stretch>
            <a:fillRect/>
          </a:stretch>
        </p:blipFill>
        <p:spPr bwMode="auto">
          <a:xfrm>
            <a:off x="323528" y="2420887"/>
            <a:ext cx="2880320" cy="32692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3707904" y="4869160"/>
            <a:ext cx="4968552" cy="15841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 smtClean="0"/>
          </a:p>
          <a:p>
            <a:pPr algn="ctr"/>
            <a:r>
              <a:rPr lang="ru-RU" sz="2000" dirty="0" smtClean="0"/>
              <a:t>Главное в профессии учителя – это любовь. К своему предмету, к детям, к людям и, конечно, к себе. Любовь всем рулит!</a:t>
            </a:r>
            <a:endParaRPr lang="ru-RU" sz="2000" dirty="0"/>
          </a:p>
        </p:txBody>
      </p:sp>
      <p:pic>
        <p:nvPicPr>
          <p:cNvPr id="2" name="Picture 2" descr="https://thumbs.dreamstime.com/b/%D1%83%D1%81%D0%BC%D0%B5%D1%88%D0%BA%D0%B0-7929222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40152" y="4941168"/>
            <a:ext cx="432048" cy="4320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82491834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308</Words>
  <Application>Microsoft Office PowerPoint</Application>
  <PresentationFormat>Экран (4:3)</PresentationFormat>
  <Paragraphs>147</Paragraphs>
  <Slides>7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        </vt:lpstr>
      <vt:lpstr>        </vt:lpstr>
      <vt:lpstr>        </vt:lpstr>
      <vt:lpstr>        </vt:lpstr>
      <vt:lpstr>        </vt:lpstr>
      <vt:lpstr>        </vt:lpstr>
      <vt:lpstr>     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</dc:title>
  <dc:creator>NozdrinaNN</dc:creator>
  <cp:lastModifiedBy>NozdrinaNN</cp:lastModifiedBy>
  <cp:revision>16</cp:revision>
  <dcterms:created xsi:type="dcterms:W3CDTF">2022-03-18T06:28:37Z</dcterms:created>
  <dcterms:modified xsi:type="dcterms:W3CDTF">2022-03-21T04:14:26Z</dcterms:modified>
</cp:coreProperties>
</file>