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60" r:id="rId5"/>
    <p:sldId id="268" r:id="rId6"/>
    <p:sldId id="266" r:id="rId7"/>
    <p:sldId id="269" r:id="rId8"/>
    <p:sldId id="265" r:id="rId9"/>
    <p:sldId id="261" r:id="rId10"/>
    <p:sldId id="264" r:id="rId11"/>
    <p:sldId id="271" r:id="rId12"/>
    <p:sldId id="273" r:id="rId13"/>
    <p:sldId id="274" r:id="rId14"/>
    <p:sldId id="276" r:id="rId15"/>
    <p:sldId id="275" r:id="rId16"/>
    <p:sldId id="277" r:id="rId17"/>
    <p:sldId id="278" r:id="rId18"/>
    <p:sldId id="279" r:id="rId19"/>
    <p:sldId id="27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314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258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9958" autoAdjust="0"/>
    <p:restoredTop sz="94660"/>
  </p:normalViewPr>
  <p:slideViewPr>
    <p:cSldViewPr>
      <p:cViewPr>
        <p:scale>
          <a:sx n="57" d="100"/>
          <a:sy n="57" d="100"/>
        </p:scale>
        <p:origin x="-1746" y="-8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35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6.6329355314960606E-2"/>
          <c:y val="2.5751905404041306E-2"/>
          <c:w val="0.69104170767716688"/>
          <c:h val="0.8690098505776430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ниже базового</c:v>
                </c:pt>
              </c:strCache>
            </c:strRef>
          </c:tx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3"/>
                <c:pt idx="0">
                  <c:v>2020-2021</c:v>
                </c:pt>
                <c:pt idx="2">
                  <c:v>2021-2022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 formatCode="0%">
                  <c:v>0.29000000000000031</c:v>
                </c:pt>
                <c:pt idx="2" formatCode="0%">
                  <c:v>0.13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Базовый</c:v>
                </c:pt>
              </c:strCache>
            </c:strRef>
          </c:tx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3"/>
                <c:pt idx="0">
                  <c:v>2020-2021</c:v>
                </c:pt>
                <c:pt idx="2">
                  <c:v>2021-2022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 formatCode="0%">
                  <c:v>0.58000000000000063</c:v>
                </c:pt>
                <c:pt idx="2" formatCode="0%">
                  <c:v>0.62000000000000088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Повышенный</c:v>
                </c:pt>
              </c:strCache>
            </c:strRef>
          </c:tx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3"/>
                <c:pt idx="0">
                  <c:v>2020-2021</c:v>
                </c:pt>
                <c:pt idx="2">
                  <c:v>2021-2022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 formatCode="0%">
                  <c:v>0.13</c:v>
                </c:pt>
                <c:pt idx="2" formatCode="0%">
                  <c:v>0.25</c:v>
                </c:pt>
              </c:numCache>
            </c:numRef>
          </c:val>
        </c:ser>
        <c:axId val="50456832"/>
        <c:axId val="65470464"/>
      </c:barChart>
      <c:catAx>
        <c:axId val="50456832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65470464"/>
        <c:crosses val="autoZero"/>
        <c:auto val="1"/>
        <c:lblAlgn val="ctr"/>
        <c:lblOffset val="100"/>
      </c:catAx>
      <c:valAx>
        <c:axId val="65470464"/>
        <c:scaling>
          <c:orientation val="minMax"/>
        </c:scaling>
        <c:axPos val="l"/>
        <c:majorGridlines/>
        <c:numFmt formatCode="0%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50456832"/>
        <c:crosses val="autoZero"/>
        <c:crossBetween val="between"/>
      </c:valAx>
    </c:plotArea>
    <c:legend>
      <c:legendPos val="r"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AF4FD4-7D19-41EA-A577-728FCBE8BB2A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60E3175-F1AF-42C1-B534-C545453E459D}">
      <dgm:prSet/>
      <dgm:spPr/>
      <dgm:t>
        <a:bodyPr/>
        <a:lstStyle/>
        <a:p>
          <a:r>
            <a:rPr lang="ru-RU" dirty="0"/>
            <a:t>Круглый стол</a:t>
          </a:r>
          <a:endParaRPr lang="en-US" dirty="0"/>
        </a:p>
      </dgm:t>
    </dgm:pt>
    <dgm:pt modelId="{BC82219B-1BE7-442A-A943-5528A7B3F835}" type="parTrans" cxnId="{A5F50C7E-7C30-49AE-AAA1-E4334D03301F}">
      <dgm:prSet/>
      <dgm:spPr/>
      <dgm:t>
        <a:bodyPr/>
        <a:lstStyle/>
        <a:p>
          <a:endParaRPr lang="en-US"/>
        </a:p>
      </dgm:t>
    </dgm:pt>
    <dgm:pt modelId="{A506AAC7-3D2C-4DE1-95F3-3BC362EA7A84}" type="sibTrans" cxnId="{A5F50C7E-7C30-49AE-AAA1-E4334D03301F}">
      <dgm:prSet/>
      <dgm:spPr/>
      <dgm:t>
        <a:bodyPr/>
        <a:lstStyle/>
        <a:p>
          <a:endParaRPr lang="en-US"/>
        </a:p>
      </dgm:t>
    </dgm:pt>
    <dgm:pt modelId="{B141BD59-5578-411E-A12B-C99DCCB6018A}">
      <dgm:prSet/>
      <dgm:spPr/>
      <dgm:t>
        <a:bodyPr/>
        <a:lstStyle/>
        <a:p>
          <a:r>
            <a:rPr lang="ru-RU" dirty="0" err="1"/>
            <a:t>Тьюторство</a:t>
          </a:r>
          <a:endParaRPr lang="en-US" dirty="0"/>
        </a:p>
      </dgm:t>
    </dgm:pt>
    <dgm:pt modelId="{06695897-4AA6-4E6F-A7CB-5454BF93B859}" type="parTrans" cxnId="{4B997A66-6FC5-4EE3-A57A-2D4289492A75}">
      <dgm:prSet/>
      <dgm:spPr/>
      <dgm:t>
        <a:bodyPr/>
        <a:lstStyle/>
        <a:p>
          <a:endParaRPr lang="en-US"/>
        </a:p>
      </dgm:t>
    </dgm:pt>
    <dgm:pt modelId="{6524596A-C59D-430E-A939-18A3D1F52BEC}" type="sibTrans" cxnId="{4B997A66-6FC5-4EE3-A57A-2D4289492A75}">
      <dgm:prSet/>
      <dgm:spPr/>
      <dgm:t>
        <a:bodyPr/>
        <a:lstStyle/>
        <a:p>
          <a:endParaRPr lang="en-US"/>
        </a:p>
      </dgm:t>
    </dgm:pt>
    <dgm:pt modelId="{E3B2D410-9E5B-4C42-83D6-30CC14018D4C}">
      <dgm:prSet/>
      <dgm:spPr/>
      <dgm:t>
        <a:bodyPr/>
        <a:lstStyle/>
        <a:p>
          <a:r>
            <a:rPr lang="ru-RU" dirty="0"/>
            <a:t>Ситуативное наставничество</a:t>
          </a:r>
          <a:endParaRPr lang="en-US" dirty="0"/>
        </a:p>
      </dgm:t>
    </dgm:pt>
    <dgm:pt modelId="{5B42A1B7-D1B7-4F03-8014-7E7A1F4EE282}" type="parTrans" cxnId="{BADED65E-3730-4D81-B7F4-320574C01780}">
      <dgm:prSet/>
      <dgm:spPr/>
      <dgm:t>
        <a:bodyPr/>
        <a:lstStyle/>
        <a:p>
          <a:endParaRPr lang="en-US"/>
        </a:p>
      </dgm:t>
    </dgm:pt>
    <dgm:pt modelId="{5DBC23AA-B54D-4377-8AE5-5851E672B920}" type="sibTrans" cxnId="{BADED65E-3730-4D81-B7F4-320574C01780}">
      <dgm:prSet/>
      <dgm:spPr/>
      <dgm:t>
        <a:bodyPr/>
        <a:lstStyle/>
        <a:p>
          <a:endParaRPr lang="en-US"/>
        </a:p>
      </dgm:t>
    </dgm:pt>
    <dgm:pt modelId="{F93132C6-BCB9-4B6C-9F3F-C0C55AD6000E}">
      <dgm:prSet/>
      <dgm:spPr/>
      <dgm:t>
        <a:bodyPr/>
        <a:lstStyle/>
        <a:p>
          <a:r>
            <a:rPr lang="ru-RU" dirty="0"/>
            <a:t>Виртуальное наставничество</a:t>
          </a:r>
          <a:endParaRPr lang="en-US" dirty="0"/>
        </a:p>
      </dgm:t>
    </dgm:pt>
    <dgm:pt modelId="{E8BDB830-9905-4E49-957C-FD8003CC6DC0}" type="parTrans" cxnId="{519AF1A4-43C5-4055-80A4-41A2752E82BA}">
      <dgm:prSet/>
      <dgm:spPr/>
      <dgm:t>
        <a:bodyPr/>
        <a:lstStyle/>
        <a:p>
          <a:endParaRPr lang="en-US"/>
        </a:p>
      </dgm:t>
    </dgm:pt>
    <dgm:pt modelId="{94B6AB6E-5D3E-4F70-9537-CD831EA5D77A}" type="sibTrans" cxnId="{519AF1A4-43C5-4055-80A4-41A2752E82BA}">
      <dgm:prSet/>
      <dgm:spPr/>
      <dgm:t>
        <a:bodyPr/>
        <a:lstStyle/>
        <a:p>
          <a:endParaRPr lang="en-US"/>
        </a:p>
      </dgm:t>
    </dgm:pt>
    <dgm:pt modelId="{1E6BEED8-93F1-47BA-8A56-85CDAF4D294A}">
      <dgm:prSet/>
      <dgm:spPr/>
      <dgm:t>
        <a:bodyPr/>
        <a:lstStyle/>
        <a:p>
          <a:r>
            <a:rPr lang="ru-RU" dirty="0"/>
            <a:t>Традиционная модель наставничества</a:t>
          </a:r>
          <a:endParaRPr lang="en-US" dirty="0"/>
        </a:p>
      </dgm:t>
    </dgm:pt>
    <dgm:pt modelId="{031E13EF-D4E6-4708-A126-BECD3A08D216}" type="parTrans" cxnId="{703AFB59-AFAE-48CE-84AC-0ADC0790B583}">
      <dgm:prSet/>
      <dgm:spPr/>
      <dgm:t>
        <a:bodyPr/>
        <a:lstStyle/>
        <a:p>
          <a:endParaRPr lang="en-US"/>
        </a:p>
      </dgm:t>
    </dgm:pt>
    <dgm:pt modelId="{FB550B13-6356-42FF-82E0-7858B28624A5}" type="sibTrans" cxnId="{703AFB59-AFAE-48CE-84AC-0ADC0790B583}">
      <dgm:prSet/>
      <dgm:spPr/>
      <dgm:t>
        <a:bodyPr/>
        <a:lstStyle/>
        <a:p>
          <a:endParaRPr lang="en-US"/>
        </a:p>
      </dgm:t>
    </dgm:pt>
    <dgm:pt modelId="{251C38E7-3E4C-4FBA-ACC2-D4D90886C7D8}" type="pres">
      <dgm:prSet presAssocID="{25AF4FD4-7D19-41EA-A577-728FCBE8BB2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6DDC18E-4999-4025-A0FB-5F0F4E91A204}" type="pres">
      <dgm:prSet presAssocID="{560E3175-F1AF-42C1-B534-C545453E459D}" presName="dummy" presStyleCnt="0"/>
      <dgm:spPr/>
    </dgm:pt>
    <dgm:pt modelId="{52F2759B-CBC0-446C-95DA-F046088FD1C7}" type="pres">
      <dgm:prSet presAssocID="{560E3175-F1AF-42C1-B534-C545453E459D}" presName="node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1EEECC-81FD-40D1-8845-3B40FB9820F9}" type="pres">
      <dgm:prSet presAssocID="{A506AAC7-3D2C-4DE1-95F3-3BC362EA7A84}" presName="sibTrans" presStyleLbl="node1" presStyleIdx="0" presStyleCnt="5"/>
      <dgm:spPr/>
      <dgm:t>
        <a:bodyPr/>
        <a:lstStyle/>
        <a:p>
          <a:endParaRPr lang="ru-RU"/>
        </a:p>
      </dgm:t>
    </dgm:pt>
    <dgm:pt modelId="{EFB6CBA1-E344-461E-993C-3FDE647C324C}" type="pres">
      <dgm:prSet presAssocID="{B141BD59-5578-411E-A12B-C99DCCB6018A}" presName="dummy" presStyleCnt="0"/>
      <dgm:spPr/>
    </dgm:pt>
    <dgm:pt modelId="{2E82EC3C-674D-4E25-958F-77001BAD514C}" type="pres">
      <dgm:prSet presAssocID="{B141BD59-5578-411E-A12B-C99DCCB6018A}" presName="node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380086-F65F-484A-93F2-56A378C10C84}" type="pres">
      <dgm:prSet presAssocID="{6524596A-C59D-430E-A939-18A3D1F52BEC}" presName="sibTrans" presStyleLbl="node1" presStyleIdx="1" presStyleCnt="5"/>
      <dgm:spPr/>
      <dgm:t>
        <a:bodyPr/>
        <a:lstStyle/>
        <a:p>
          <a:endParaRPr lang="ru-RU"/>
        </a:p>
      </dgm:t>
    </dgm:pt>
    <dgm:pt modelId="{81035048-75A4-404A-92D2-CFF8699AAF83}" type="pres">
      <dgm:prSet presAssocID="{E3B2D410-9E5B-4C42-83D6-30CC14018D4C}" presName="dummy" presStyleCnt="0"/>
      <dgm:spPr/>
    </dgm:pt>
    <dgm:pt modelId="{282C83DE-92F8-4C59-BCBD-6F7FB8B3223A}" type="pres">
      <dgm:prSet presAssocID="{E3B2D410-9E5B-4C42-83D6-30CC14018D4C}" presName="node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6ACF17-C4E5-4D7D-8582-FE72BB9BBE47}" type="pres">
      <dgm:prSet presAssocID="{5DBC23AA-B54D-4377-8AE5-5851E672B920}" presName="sibTrans" presStyleLbl="node1" presStyleIdx="2" presStyleCnt="5"/>
      <dgm:spPr/>
      <dgm:t>
        <a:bodyPr/>
        <a:lstStyle/>
        <a:p>
          <a:endParaRPr lang="ru-RU"/>
        </a:p>
      </dgm:t>
    </dgm:pt>
    <dgm:pt modelId="{F3DFDDEE-1176-4E66-BA38-A2B5EEC2FC1E}" type="pres">
      <dgm:prSet presAssocID="{F93132C6-BCB9-4B6C-9F3F-C0C55AD6000E}" presName="dummy" presStyleCnt="0"/>
      <dgm:spPr/>
    </dgm:pt>
    <dgm:pt modelId="{D4A71C02-5E60-4462-9866-A9638F5C12BA}" type="pres">
      <dgm:prSet presAssocID="{F93132C6-BCB9-4B6C-9F3F-C0C55AD6000E}" presName="node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40E800-5A9D-452D-B522-10C849C3EB9B}" type="pres">
      <dgm:prSet presAssocID="{94B6AB6E-5D3E-4F70-9537-CD831EA5D77A}" presName="sibTrans" presStyleLbl="node1" presStyleIdx="3" presStyleCnt="5"/>
      <dgm:spPr/>
      <dgm:t>
        <a:bodyPr/>
        <a:lstStyle/>
        <a:p>
          <a:endParaRPr lang="ru-RU"/>
        </a:p>
      </dgm:t>
    </dgm:pt>
    <dgm:pt modelId="{14B6632A-D226-4BAE-9D1A-E7568F8244A4}" type="pres">
      <dgm:prSet presAssocID="{1E6BEED8-93F1-47BA-8A56-85CDAF4D294A}" presName="dummy" presStyleCnt="0"/>
      <dgm:spPr/>
    </dgm:pt>
    <dgm:pt modelId="{5EFAECF7-A6C1-4DC7-A141-B0E09B100C4D}" type="pres">
      <dgm:prSet presAssocID="{1E6BEED8-93F1-47BA-8A56-85CDAF4D294A}" presName="nod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52A7D0-FCA6-49E3-A28D-0A5BCEB5CE02}" type="pres">
      <dgm:prSet presAssocID="{FB550B13-6356-42FF-82E0-7858B28624A5}" presName="sibTrans" presStyleLbl="node1" presStyleIdx="4" presStyleCnt="5"/>
      <dgm:spPr/>
      <dgm:t>
        <a:bodyPr/>
        <a:lstStyle/>
        <a:p>
          <a:endParaRPr lang="ru-RU"/>
        </a:p>
      </dgm:t>
    </dgm:pt>
  </dgm:ptLst>
  <dgm:cxnLst>
    <dgm:cxn modelId="{519AF1A4-43C5-4055-80A4-41A2752E82BA}" srcId="{25AF4FD4-7D19-41EA-A577-728FCBE8BB2A}" destId="{F93132C6-BCB9-4B6C-9F3F-C0C55AD6000E}" srcOrd="3" destOrd="0" parTransId="{E8BDB830-9905-4E49-957C-FD8003CC6DC0}" sibTransId="{94B6AB6E-5D3E-4F70-9537-CD831EA5D77A}"/>
    <dgm:cxn modelId="{6B0AD083-BFE5-49DE-AF97-57A6BE70D7D5}" type="presOf" srcId="{5DBC23AA-B54D-4377-8AE5-5851E672B920}" destId="{CD6ACF17-C4E5-4D7D-8582-FE72BB9BBE47}" srcOrd="0" destOrd="0" presId="urn:microsoft.com/office/officeart/2005/8/layout/cycle1"/>
    <dgm:cxn modelId="{25B34D61-9521-4DCF-88E0-885CEDC667A1}" type="presOf" srcId="{F93132C6-BCB9-4B6C-9F3F-C0C55AD6000E}" destId="{D4A71C02-5E60-4462-9866-A9638F5C12BA}" srcOrd="0" destOrd="0" presId="urn:microsoft.com/office/officeart/2005/8/layout/cycle1"/>
    <dgm:cxn modelId="{EC6B5B2D-08F1-46B1-94A4-9E6956A2923E}" type="presOf" srcId="{94B6AB6E-5D3E-4F70-9537-CD831EA5D77A}" destId="{2C40E800-5A9D-452D-B522-10C849C3EB9B}" srcOrd="0" destOrd="0" presId="urn:microsoft.com/office/officeart/2005/8/layout/cycle1"/>
    <dgm:cxn modelId="{2219E6A6-C36A-4C4E-9302-E00FC3EF8EBF}" type="presOf" srcId="{B141BD59-5578-411E-A12B-C99DCCB6018A}" destId="{2E82EC3C-674D-4E25-958F-77001BAD514C}" srcOrd="0" destOrd="0" presId="urn:microsoft.com/office/officeart/2005/8/layout/cycle1"/>
    <dgm:cxn modelId="{9777AD7E-423E-4D5E-806D-BB81D1B3B2DB}" type="presOf" srcId="{E3B2D410-9E5B-4C42-83D6-30CC14018D4C}" destId="{282C83DE-92F8-4C59-BCBD-6F7FB8B3223A}" srcOrd="0" destOrd="0" presId="urn:microsoft.com/office/officeart/2005/8/layout/cycle1"/>
    <dgm:cxn modelId="{BADED65E-3730-4D81-B7F4-320574C01780}" srcId="{25AF4FD4-7D19-41EA-A577-728FCBE8BB2A}" destId="{E3B2D410-9E5B-4C42-83D6-30CC14018D4C}" srcOrd="2" destOrd="0" parTransId="{5B42A1B7-D1B7-4F03-8014-7E7A1F4EE282}" sibTransId="{5DBC23AA-B54D-4377-8AE5-5851E672B920}"/>
    <dgm:cxn modelId="{64E50F36-73F4-4074-8450-E9C7ED673E0A}" type="presOf" srcId="{6524596A-C59D-430E-A939-18A3D1F52BEC}" destId="{12380086-F65F-484A-93F2-56A378C10C84}" srcOrd="0" destOrd="0" presId="urn:microsoft.com/office/officeart/2005/8/layout/cycle1"/>
    <dgm:cxn modelId="{703AFB59-AFAE-48CE-84AC-0ADC0790B583}" srcId="{25AF4FD4-7D19-41EA-A577-728FCBE8BB2A}" destId="{1E6BEED8-93F1-47BA-8A56-85CDAF4D294A}" srcOrd="4" destOrd="0" parTransId="{031E13EF-D4E6-4708-A126-BECD3A08D216}" sibTransId="{FB550B13-6356-42FF-82E0-7858B28624A5}"/>
    <dgm:cxn modelId="{6BED457A-F18E-4E4C-AF08-632822E768C1}" type="presOf" srcId="{560E3175-F1AF-42C1-B534-C545453E459D}" destId="{52F2759B-CBC0-446C-95DA-F046088FD1C7}" srcOrd="0" destOrd="0" presId="urn:microsoft.com/office/officeart/2005/8/layout/cycle1"/>
    <dgm:cxn modelId="{444268ED-4B0B-4B40-982F-596755ADD4D5}" type="presOf" srcId="{1E6BEED8-93F1-47BA-8A56-85CDAF4D294A}" destId="{5EFAECF7-A6C1-4DC7-A141-B0E09B100C4D}" srcOrd="0" destOrd="0" presId="urn:microsoft.com/office/officeart/2005/8/layout/cycle1"/>
    <dgm:cxn modelId="{4B997A66-6FC5-4EE3-A57A-2D4289492A75}" srcId="{25AF4FD4-7D19-41EA-A577-728FCBE8BB2A}" destId="{B141BD59-5578-411E-A12B-C99DCCB6018A}" srcOrd="1" destOrd="0" parTransId="{06695897-4AA6-4E6F-A7CB-5454BF93B859}" sibTransId="{6524596A-C59D-430E-A939-18A3D1F52BEC}"/>
    <dgm:cxn modelId="{D264B0A6-89F4-4AB7-854B-E62BDDCD3663}" type="presOf" srcId="{A506AAC7-3D2C-4DE1-95F3-3BC362EA7A84}" destId="{B81EEECC-81FD-40D1-8845-3B40FB9820F9}" srcOrd="0" destOrd="0" presId="urn:microsoft.com/office/officeart/2005/8/layout/cycle1"/>
    <dgm:cxn modelId="{A8A2B88B-3D18-43B5-8219-6009103D927C}" type="presOf" srcId="{FB550B13-6356-42FF-82E0-7858B28624A5}" destId="{7952A7D0-FCA6-49E3-A28D-0A5BCEB5CE02}" srcOrd="0" destOrd="0" presId="urn:microsoft.com/office/officeart/2005/8/layout/cycle1"/>
    <dgm:cxn modelId="{A5F50C7E-7C30-49AE-AAA1-E4334D03301F}" srcId="{25AF4FD4-7D19-41EA-A577-728FCBE8BB2A}" destId="{560E3175-F1AF-42C1-B534-C545453E459D}" srcOrd="0" destOrd="0" parTransId="{BC82219B-1BE7-442A-A943-5528A7B3F835}" sibTransId="{A506AAC7-3D2C-4DE1-95F3-3BC362EA7A84}"/>
    <dgm:cxn modelId="{CFBEA635-8491-44A4-88E9-4CE78E02B5B0}" type="presOf" srcId="{25AF4FD4-7D19-41EA-A577-728FCBE8BB2A}" destId="{251C38E7-3E4C-4FBA-ACC2-D4D90886C7D8}" srcOrd="0" destOrd="0" presId="urn:microsoft.com/office/officeart/2005/8/layout/cycle1"/>
    <dgm:cxn modelId="{60652C1F-9F25-4C97-BFB7-9F6BA6F65AC0}" type="presParOf" srcId="{251C38E7-3E4C-4FBA-ACC2-D4D90886C7D8}" destId="{66DDC18E-4999-4025-A0FB-5F0F4E91A204}" srcOrd="0" destOrd="0" presId="urn:microsoft.com/office/officeart/2005/8/layout/cycle1"/>
    <dgm:cxn modelId="{439D94FC-CCAF-4AE9-A118-C1402B2F92C8}" type="presParOf" srcId="{251C38E7-3E4C-4FBA-ACC2-D4D90886C7D8}" destId="{52F2759B-CBC0-446C-95DA-F046088FD1C7}" srcOrd="1" destOrd="0" presId="urn:microsoft.com/office/officeart/2005/8/layout/cycle1"/>
    <dgm:cxn modelId="{464F7550-76DB-4EE9-87F6-C1A6798D0332}" type="presParOf" srcId="{251C38E7-3E4C-4FBA-ACC2-D4D90886C7D8}" destId="{B81EEECC-81FD-40D1-8845-3B40FB9820F9}" srcOrd="2" destOrd="0" presId="urn:microsoft.com/office/officeart/2005/8/layout/cycle1"/>
    <dgm:cxn modelId="{C047DE63-268A-4731-98F4-3D3BA551704B}" type="presParOf" srcId="{251C38E7-3E4C-4FBA-ACC2-D4D90886C7D8}" destId="{EFB6CBA1-E344-461E-993C-3FDE647C324C}" srcOrd="3" destOrd="0" presId="urn:microsoft.com/office/officeart/2005/8/layout/cycle1"/>
    <dgm:cxn modelId="{85C177A4-1DE2-4425-82B4-18BC3AD5677E}" type="presParOf" srcId="{251C38E7-3E4C-4FBA-ACC2-D4D90886C7D8}" destId="{2E82EC3C-674D-4E25-958F-77001BAD514C}" srcOrd="4" destOrd="0" presId="urn:microsoft.com/office/officeart/2005/8/layout/cycle1"/>
    <dgm:cxn modelId="{3A93F1A4-3AF7-482D-AFA3-58EF4C1B093F}" type="presParOf" srcId="{251C38E7-3E4C-4FBA-ACC2-D4D90886C7D8}" destId="{12380086-F65F-484A-93F2-56A378C10C84}" srcOrd="5" destOrd="0" presId="urn:microsoft.com/office/officeart/2005/8/layout/cycle1"/>
    <dgm:cxn modelId="{225ED79A-DBE1-4CD9-B7D0-27CF0E4C1189}" type="presParOf" srcId="{251C38E7-3E4C-4FBA-ACC2-D4D90886C7D8}" destId="{81035048-75A4-404A-92D2-CFF8699AAF83}" srcOrd="6" destOrd="0" presId="urn:microsoft.com/office/officeart/2005/8/layout/cycle1"/>
    <dgm:cxn modelId="{71970FF2-55E3-4F63-9027-90F26999D0A3}" type="presParOf" srcId="{251C38E7-3E4C-4FBA-ACC2-D4D90886C7D8}" destId="{282C83DE-92F8-4C59-BCBD-6F7FB8B3223A}" srcOrd="7" destOrd="0" presId="urn:microsoft.com/office/officeart/2005/8/layout/cycle1"/>
    <dgm:cxn modelId="{005CCBB4-C1B1-481D-809A-C91A4E3615E8}" type="presParOf" srcId="{251C38E7-3E4C-4FBA-ACC2-D4D90886C7D8}" destId="{CD6ACF17-C4E5-4D7D-8582-FE72BB9BBE47}" srcOrd="8" destOrd="0" presId="urn:microsoft.com/office/officeart/2005/8/layout/cycle1"/>
    <dgm:cxn modelId="{76CFA320-797A-4654-968F-3FB4DC013BB7}" type="presParOf" srcId="{251C38E7-3E4C-4FBA-ACC2-D4D90886C7D8}" destId="{F3DFDDEE-1176-4E66-BA38-A2B5EEC2FC1E}" srcOrd="9" destOrd="0" presId="urn:microsoft.com/office/officeart/2005/8/layout/cycle1"/>
    <dgm:cxn modelId="{257BEEFD-E755-4F18-A8CE-05AECE94D553}" type="presParOf" srcId="{251C38E7-3E4C-4FBA-ACC2-D4D90886C7D8}" destId="{D4A71C02-5E60-4462-9866-A9638F5C12BA}" srcOrd="10" destOrd="0" presId="urn:microsoft.com/office/officeart/2005/8/layout/cycle1"/>
    <dgm:cxn modelId="{76A09423-72BF-47CD-92D8-00849A2CCE06}" type="presParOf" srcId="{251C38E7-3E4C-4FBA-ACC2-D4D90886C7D8}" destId="{2C40E800-5A9D-452D-B522-10C849C3EB9B}" srcOrd="11" destOrd="0" presId="urn:microsoft.com/office/officeart/2005/8/layout/cycle1"/>
    <dgm:cxn modelId="{8A28159E-F449-450A-BF71-2FB65DF68D77}" type="presParOf" srcId="{251C38E7-3E4C-4FBA-ACC2-D4D90886C7D8}" destId="{14B6632A-D226-4BAE-9D1A-E7568F8244A4}" srcOrd="12" destOrd="0" presId="urn:microsoft.com/office/officeart/2005/8/layout/cycle1"/>
    <dgm:cxn modelId="{91E45AAC-BF92-4146-BC59-3DAE795A6638}" type="presParOf" srcId="{251C38E7-3E4C-4FBA-ACC2-D4D90886C7D8}" destId="{5EFAECF7-A6C1-4DC7-A141-B0E09B100C4D}" srcOrd="13" destOrd="0" presId="urn:microsoft.com/office/officeart/2005/8/layout/cycle1"/>
    <dgm:cxn modelId="{8DE27C28-3319-45AA-ACCB-5F839E77F066}" type="presParOf" srcId="{251C38E7-3E4C-4FBA-ACC2-D4D90886C7D8}" destId="{7952A7D0-FCA6-49E3-A28D-0A5BCEB5CE02}" srcOrd="14" destOrd="0" presId="urn:microsoft.com/office/officeart/2005/8/layout/cycle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971600" y="1268760"/>
            <a:ext cx="7220346" cy="216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endParaRPr lang="ru-RU" sz="32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spcBef>
                <a:spcPct val="0"/>
              </a:spcBef>
              <a:defRPr/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Отчет о реализации 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программы целевой модели наставничества 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в МАОУ Лицее № 109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sz="3200" dirty="0">
              <a:solidFill>
                <a:schemeClr val="accent2">
                  <a:lumMod val="75000"/>
                </a:schemeClr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3563888" y="4293096"/>
            <a:ext cx="4772074" cy="1728787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Радостева Екатерина Сергеевна,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аместитель директора 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МАОУ Лицея №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109</a:t>
            </a:r>
            <a:endParaRPr lang="ru-RU" sz="24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Екатеринбурга</a:t>
            </a:r>
            <a:endParaRPr lang="ru-RU" sz="24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endParaRPr lang="ru-RU" sz="2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abirovaES\Desktop\IMG-20220214-WA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20688"/>
            <a:ext cx="7919864" cy="57958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abirovaES\Desktop\Наставничество\Фото-наставничество\IMG-20220221-WA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496944" cy="62106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abirovaES\Desktop\Наставничество\Фото-наставничество\IMG-20220429-WA0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260648"/>
            <a:ext cx="8352929" cy="6264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abirovaES\Desktop\Наставничество\Фото-наставничество\IMG-20220429-WA0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800533" cy="4536504"/>
          </a:xfrm>
          <a:prstGeom prst="rect">
            <a:avLst/>
          </a:prstGeom>
          <a:noFill/>
        </p:spPr>
      </p:pic>
      <p:pic>
        <p:nvPicPr>
          <p:cNvPr id="4099" name="Picture 3" descr="C:\Users\KabirovaES\Desktop\Наставничество\Фото-наставничество\IMG-20220429-WA0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628800"/>
            <a:ext cx="4158462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abirovaES\Desktop\Наставничество\Фото-наставничество\IMG-20220429-WA00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40960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KabirovaES\Desktop\Наставничество\Фото-наставничество\IMG-20220429-WA0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5976664" cy="4482498"/>
          </a:xfrm>
          <a:prstGeom prst="rect">
            <a:avLst/>
          </a:prstGeom>
          <a:noFill/>
        </p:spPr>
      </p:pic>
      <p:pic>
        <p:nvPicPr>
          <p:cNvPr id="5123" name="Picture 3" descr="C:\Users\KabirovaES\Desktop\Наставничество\Фото-наставничество\IMG-20220429-WA00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194974"/>
            <a:ext cx="4680520" cy="35103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abirovaES\Desktop\Наставничество\Фото-наставничество\IMG20220304121034_BURST000_COVER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543074" cy="6432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abirovaES\Desktop\Наставничество\Фото-наставничество\IMG20220304121214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77280"/>
            <a:ext cx="8607206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abirovaES\Desktop\Наставничество\Фото-наставничество\IMG20220304123817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8532440" cy="6424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abirovaES\Downloads\IMG_28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764704"/>
            <a:ext cx="8497028" cy="56624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612845"/>
            <a:ext cx="813690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/>
              <a:t>Процесс </a:t>
            </a:r>
            <a:r>
              <a:rPr lang="ru-RU" sz="2400" b="1" i="1" dirty="0"/>
              <a:t>реализации целевой </a:t>
            </a:r>
            <a:endParaRPr lang="ru-RU" sz="2400" b="1" i="1" dirty="0" smtClean="0"/>
          </a:p>
          <a:p>
            <a:pPr algn="ctr"/>
            <a:r>
              <a:rPr lang="ru-RU" sz="2400" b="1" i="1" dirty="0" smtClean="0"/>
              <a:t>модели наставничества</a:t>
            </a:r>
          </a:p>
          <a:p>
            <a:r>
              <a:rPr lang="ru-RU" sz="2400" dirty="0" smtClean="0"/>
              <a:t>● </a:t>
            </a:r>
            <a:r>
              <a:rPr lang="ru-RU" sz="2400" dirty="0"/>
              <a:t>принятие решения (издание распорядительного акта организации) о внедрении целевой модели наставничества </a:t>
            </a:r>
            <a:r>
              <a:rPr lang="ru-RU" sz="2400" dirty="0" smtClean="0"/>
              <a:t>в Лицее</a:t>
            </a:r>
          </a:p>
          <a:p>
            <a:r>
              <a:rPr lang="ru-RU" sz="2400" dirty="0" smtClean="0"/>
              <a:t>● </a:t>
            </a:r>
            <a:r>
              <a:rPr lang="ru-RU" sz="2400" dirty="0"/>
              <a:t>заседания Педагогического совета </a:t>
            </a:r>
            <a:r>
              <a:rPr lang="ru-RU" sz="2400" dirty="0" smtClean="0"/>
              <a:t> </a:t>
            </a:r>
          </a:p>
          <a:p>
            <a:r>
              <a:rPr lang="ru-RU" sz="2400" dirty="0" smtClean="0"/>
              <a:t>● </a:t>
            </a:r>
            <a:r>
              <a:rPr lang="ru-RU" sz="2400" dirty="0"/>
              <a:t>формирование и утверждение Плана реализации программы наставничества </a:t>
            </a:r>
            <a:endParaRPr lang="ru-RU" sz="2400" dirty="0" smtClean="0"/>
          </a:p>
          <a:p>
            <a:r>
              <a:rPr lang="ru-RU" sz="2400" dirty="0" smtClean="0"/>
              <a:t>● </a:t>
            </a:r>
            <a:r>
              <a:rPr lang="ru-RU" sz="2400" dirty="0"/>
              <a:t>разработка и утверждение Положения о наставничестве в </a:t>
            </a:r>
            <a:r>
              <a:rPr lang="ru-RU" sz="2400" dirty="0" smtClean="0"/>
              <a:t>Лицее </a:t>
            </a:r>
            <a:r>
              <a:rPr lang="ru-RU" sz="2400" dirty="0"/>
              <a:t>и утверждение распорядительным актом </a:t>
            </a:r>
            <a:endParaRPr lang="ru-RU" sz="2400" dirty="0" smtClean="0"/>
          </a:p>
          <a:p>
            <a:r>
              <a:rPr lang="ru-RU" sz="2400" dirty="0" smtClean="0"/>
              <a:t>● </a:t>
            </a:r>
            <a:r>
              <a:rPr lang="ru-RU" sz="2400" dirty="0"/>
              <a:t>приказ о назначении куратора (кураторов) и ответственного должностного лица </a:t>
            </a:r>
            <a:r>
              <a:rPr lang="ru-RU" sz="2400" dirty="0" smtClean="0"/>
              <a:t>в МАОУ Лицее 109</a:t>
            </a:r>
          </a:p>
          <a:p>
            <a:r>
              <a:rPr lang="ru-RU" sz="2400" dirty="0" smtClean="0"/>
              <a:t>● </a:t>
            </a:r>
            <a:r>
              <a:rPr lang="ru-RU" sz="2400" dirty="0"/>
              <a:t>приказ о закреплении наставнических пар (</a:t>
            </a:r>
            <a:r>
              <a:rPr lang="ru-RU" sz="2400" dirty="0" smtClean="0"/>
              <a:t>групп)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42791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2" name="Rectangle 1031">
            <a:extLst>
              <a:ext uri="{FF2B5EF4-FFF2-40B4-BE49-F238E27FC236}">
                <a16:creationId xmlns="" xmlns:a16="http://schemas.microsoft.com/office/drawing/2014/main" id="{3B47FC9C-2ED3-4100-A4EF-E8CDFEE106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7" name="Picture 3" descr="C:\Users\SergeevaSIu\Downloads\WhatsApp Image 2022-10-28 at 12.35.04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555625"/>
            <a:ext cx="3338513" cy="462915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143000" y="4259263"/>
            <a:ext cx="3338513" cy="9271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lIns="91440" tIns="45720" rIns="91440" bIns="4572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ru-RU" sz="1300"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Сергеева С.Ю.</a:t>
            </a:r>
          </a:p>
        </p:txBody>
      </p:sp>
      <p:pic>
        <p:nvPicPr>
          <p:cNvPr id="1026" name="Picture 2" descr="C:\Users\SergeevaSIu\Downloads\WhatsApp Image 2022-10-28 at 12.29.15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3425" y="555625"/>
            <a:ext cx="3455988" cy="462915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543425" y="4259263"/>
            <a:ext cx="3455988" cy="9271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lIns="91440" tIns="45720" rIns="91440" bIns="4572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ru-RU" sz="1300"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Бороздина В.А.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28650" y="5358141"/>
            <a:ext cx="7886700" cy="94266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Отчет по программе «Наставничество»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823AC064-BC96-4F32-8AE1-B2FD387548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297661" y="280374"/>
            <a:ext cx="8579095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09763" y="433545"/>
            <a:ext cx="8354890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700">
                <a:solidFill>
                  <a:srgbClr val="FFFFFF"/>
                </a:solidFill>
              </a:rPr>
              <a:t>Программа и дорожная карта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7E7C77BC-7138-40B1-A15B-20F57A4946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672558" y="1522292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DAE51707-9EEB-9EE4-DE60-D2705D11AF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95530" y="2426818"/>
            <a:ext cx="2998227" cy="399763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DB146403-F3D6-484B-B2ED-97F9565D03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58720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3" descr="Изображение выглядит как стол&#10;&#10;Автоматически созданное описание">
            <a:extLst>
              <a:ext uri="{FF2B5EF4-FFF2-40B4-BE49-F238E27FC236}">
                <a16:creationId xmlns="" xmlns:a16="http://schemas.microsoft.com/office/drawing/2014/main" id="{C2047637-C97C-F80E-163A-BD5102FCB33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80659" y="2426818"/>
            <a:ext cx="2998227" cy="3997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B89815EE-0F88-4364-B815-14A6E7ECBC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C2BBEB8-4077-499F-80FD-AA9827A8D8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3796" y="608243"/>
            <a:ext cx="2535154" cy="544507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7593" y="1005303"/>
            <a:ext cx="1856215" cy="4427309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Технологии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6F3B7728-0C26-4662-B285-85C645523C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6053319"/>
            <a:ext cx="9144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28C367AD-9838-470A-87EF-678609CC86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-2935205" y="3404998"/>
            <a:ext cx="6858002" cy="480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B0CF1642-4E76-4223-A010-6334380A22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44236"/>
            <a:ext cx="9144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Содержимое 2">
            <a:extLst>
              <a:ext uri="{FF2B5EF4-FFF2-40B4-BE49-F238E27FC236}">
                <a16:creationId xmlns="" xmlns:a16="http://schemas.microsoft.com/office/drawing/2014/main" id="{9DCCD88A-AFA4-B96A-0D40-AA4C0DEEEA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542441357"/>
              </p:ext>
            </p:extLst>
          </p:nvPr>
        </p:nvGraphicFramePr>
        <p:xfrm>
          <a:off x="4002881" y="1004888"/>
          <a:ext cx="4350544" cy="4427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0">
            <a:extLst>
              <a:ext uri="{FF2B5EF4-FFF2-40B4-BE49-F238E27FC236}">
                <a16:creationId xmlns="" xmlns:a16="http://schemas.microsoft.com/office/drawing/2014/main" id="{6E13DAD0-A4B0-4817-8995-A0D346584B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531267" y="3509963"/>
            <a:ext cx="5319162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766365" y="3812954"/>
            <a:ext cx="4848966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Мероприятия, формы работы</a:t>
            </a:r>
          </a:p>
        </p:txBody>
      </p:sp>
      <p:cxnSp>
        <p:nvCxnSpPr>
          <p:cNvPr id="27" name="Straight Connector 12">
            <a:extLst>
              <a:ext uri="{FF2B5EF4-FFF2-40B4-BE49-F238E27FC236}">
                <a16:creationId xmlns="" xmlns:a16="http://schemas.microsoft.com/office/drawing/2014/main" id="{59F9672C-557D-4871-B58C-7874589D7F8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853715" y="5443086"/>
            <a:ext cx="48006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6" descr="Изображение выглядит как внутренний, стол, человек, стена&#10;&#10;Автоматически созданное описание">
            <a:extLst>
              <a:ext uri="{FF2B5EF4-FFF2-40B4-BE49-F238E27FC236}">
                <a16:creationId xmlns="" xmlns:a16="http://schemas.microsoft.com/office/drawing/2014/main" id="{37A06018-4754-ADBC-43C4-A74AAE5C0D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8774" r="24277" b="-2"/>
          <a:stretch/>
        </p:blipFill>
        <p:spPr>
          <a:xfrm>
            <a:off x="238226" y="321733"/>
            <a:ext cx="3120339" cy="6214534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744129C1-3929-DAC6-83A3-5B04FE1698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7684" r="15628" b="3"/>
          <a:stretch/>
        </p:blipFill>
        <p:spPr>
          <a:xfrm>
            <a:off x="3479216" y="321733"/>
            <a:ext cx="2654982" cy="2985818"/>
          </a:xfrm>
          <a:prstGeom prst="rect">
            <a:avLst/>
          </a:prstGeom>
        </p:spPr>
      </p:pic>
      <p:pic>
        <p:nvPicPr>
          <p:cNvPr id="5" name="Рисунок 5" descr="Изображение выглядит как внутренний, человек, потолок, стена&#10;&#10;Автоматически созданное описание">
            <a:extLst>
              <a:ext uri="{FF2B5EF4-FFF2-40B4-BE49-F238E27FC236}">
                <a16:creationId xmlns="" xmlns:a16="http://schemas.microsoft.com/office/drawing/2014/main" id="{2B7D9814-78AE-B6FE-9FA9-95F9533AEF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4007" r="19388" b="3"/>
          <a:stretch/>
        </p:blipFill>
        <p:spPr>
          <a:xfrm>
            <a:off x="6261427" y="321734"/>
            <a:ext cx="2651693" cy="2985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385066"/>
            <a:ext cx="8192729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5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Контроль</a:t>
            </a:r>
          </a:p>
        </p:txBody>
      </p:sp>
      <p:pic>
        <p:nvPicPr>
          <p:cNvPr id="4" name="Рисунок 4" descr="Изображение выглядит как текст, человек, внутренний, пол&#10;&#10;Автоматически созданное описание">
            <a:extLst>
              <a:ext uri="{FF2B5EF4-FFF2-40B4-BE49-F238E27FC236}">
                <a16:creationId xmlns="" xmlns:a16="http://schemas.microsoft.com/office/drawing/2014/main" id="{FD1EF7B9-697A-369A-9A94-FCA599482E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26934" r="19242" b="2"/>
          <a:stretch/>
        </p:blipFill>
        <p:spPr>
          <a:xfrm>
            <a:off x="20" y="10"/>
            <a:ext cx="3044932" cy="4242806"/>
          </a:xfrm>
          <a:prstGeom prst="rect">
            <a:avLst/>
          </a:prstGeom>
        </p:spPr>
      </p:pic>
      <p:pic>
        <p:nvPicPr>
          <p:cNvPr id="5" name="Рисунок 5" descr="Изображение выглядит как текст, человек, внутренний, ноутбук&#10;&#10;Автоматически созданное описание">
            <a:extLst>
              <a:ext uri="{FF2B5EF4-FFF2-40B4-BE49-F238E27FC236}">
                <a16:creationId xmlns="" xmlns:a16="http://schemas.microsoft.com/office/drawing/2014/main" id="{1EE9E86A-90BF-F72C-B63B-C3CF9A2322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2589" r="23547" b="2"/>
          <a:stretch/>
        </p:blipFill>
        <p:spPr>
          <a:xfrm>
            <a:off x="3067861" y="-1"/>
            <a:ext cx="3047189" cy="4242816"/>
          </a:xfrm>
          <a:prstGeom prst="rect">
            <a:avLst/>
          </a:prstGeom>
        </p:spPr>
      </p:pic>
      <p:pic>
        <p:nvPicPr>
          <p:cNvPr id="6" name="Рисунок 6" descr="Изображение выглядит как текст, человек, внутренний, люди&#10;&#10;Автоматически созданное описание">
            <a:extLst>
              <a:ext uri="{FF2B5EF4-FFF2-40B4-BE49-F238E27FC236}">
                <a16:creationId xmlns="" xmlns:a16="http://schemas.microsoft.com/office/drawing/2014/main" id="{01607104-4B78-FED8-9FDB-18C809AB2D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0121" r="26055" b="2"/>
          <a:stretch/>
        </p:blipFill>
        <p:spPr>
          <a:xfrm>
            <a:off x="6099048" y="10"/>
            <a:ext cx="3044952" cy="424280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C800968E-0A99-46C4-A9B2-6A63AC66F4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-1" y="4242136"/>
            <a:ext cx="9144001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0627B73E-D784-4780-AA33-DCDFE7DA16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047189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EBAD6A72-88E8-42F7-88B9-CAF744536BE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094378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7">
            <a:extLst>
              <a:ext uri="{FF2B5EF4-FFF2-40B4-BE49-F238E27FC236}">
                <a16:creationId xmlns="" xmlns:a16="http://schemas.microsoft.com/office/drawing/2014/main" id="{87A57295-2710-4920-B99A-4D1FA03A62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9" name="Rectangle 9">
            <a:extLst>
              <a:ext uri="{FF2B5EF4-FFF2-40B4-BE49-F238E27FC236}">
                <a16:creationId xmlns="" xmlns:a16="http://schemas.microsoft.com/office/drawing/2014/main" id="{78067929-4D33-4306-9E2F-67C49CDDB5D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00050" y="465745"/>
            <a:ext cx="8343900" cy="56394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894027"/>
            <a:ext cx="2620771" cy="4782873"/>
          </a:xfrm>
        </p:spPr>
        <p:txBody>
          <a:bodyPr>
            <a:normAutofit/>
          </a:bodyPr>
          <a:lstStyle/>
          <a:p>
            <a:pPr algn="r"/>
            <a:r>
              <a:rPr lang="ru-RU" dirty="0"/>
              <a:t>Цели на 2022-2023 год</a:t>
            </a:r>
            <a:endParaRPr lang="ru-RU"/>
          </a:p>
        </p:txBody>
      </p:sp>
      <p:cxnSp>
        <p:nvCxnSpPr>
          <p:cNvPr id="100" name="Straight Connector 11">
            <a:extLst>
              <a:ext uri="{FF2B5EF4-FFF2-40B4-BE49-F238E27FC236}">
                <a16:creationId xmlns="" xmlns:a16="http://schemas.microsoft.com/office/drawing/2014/main" id="{2D72A2C9-F3CA-4216-8BAD-FA4C970C3C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Содержимое 2"/>
          <p:cNvSpPr>
            <a:spLocks noGrp="1"/>
          </p:cNvSpPr>
          <p:nvPr>
            <p:ph idx="1"/>
          </p:nvPr>
        </p:nvSpPr>
        <p:spPr>
          <a:xfrm>
            <a:off x="3732024" y="894027"/>
            <a:ext cx="4783326" cy="47828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100" dirty="0">
                <a:cs typeface="Calibri"/>
              </a:rPr>
              <a:t>Продолжить применение </a:t>
            </a:r>
            <a:r>
              <a:rPr lang="ru-RU" sz="2100" dirty="0" err="1">
                <a:cs typeface="Calibri"/>
              </a:rPr>
              <a:t>scrum</a:t>
            </a:r>
            <a:r>
              <a:rPr lang="ru-RU" sz="2100" dirty="0">
                <a:cs typeface="Calibri"/>
              </a:rPr>
              <a:t>-технологии, проанализировать и обобщить результаты;</a:t>
            </a:r>
          </a:p>
          <a:p>
            <a:r>
              <a:rPr lang="ru-RU" sz="2100" dirty="0">
                <a:cs typeface="Calibri"/>
              </a:rPr>
              <a:t>Подготовка участников к конкурсам чтецов и НПК;</a:t>
            </a:r>
          </a:p>
          <a:p>
            <a:r>
              <a:rPr lang="ru-RU" sz="2100" dirty="0">
                <a:cs typeface="Calibri"/>
              </a:rPr>
              <a:t>Принять участие в профессиональном конкурсе "Методическая копилка".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https://alisa-bor.ru/yii2images/images/image-by-item-and-alias?item=News583&amp;dirtyAlias=a4766ef370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2" name="AutoShape 4" descr="https://alisa-bor.ru/yii2images/images/image-by-item-and-alias?item=News583&amp;dirtyAlias=a4766ef370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10922" t="20963" r="30607" b="23125"/>
          <a:stretch>
            <a:fillRect/>
          </a:stretch>
        </p:blipFill>
        <p:spPr bwMode="auto">
          <a:xfrm>
            <a:off x="971600" y="908720"/>
            <a:ext cx="7128792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37862212"/>
      </p:ext>
    </p:extLst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899592" y="1340768"/>
            <a:ext cx="7560840" cy="396044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4000" b="1" dirty="0" smtClean="0">
                <a:latin typeface="Comic Sans MS" panose="030F0702030302020204" pitchFamily="66" charset="0"/>
              </a:rPr>
              <a:t>Наставник: Кудрявцева Мария Владимировна</a:t>
            </a:r>
          </a:p>
          <a:p>
            <a:pPr algn="ctr">
              <a:buNone/>
            </a:pPr>
            <a:endParaRPr lang="ru-RU" sz="4000" b="1" dirty="0" smtClean="0">
              <a:latin typeface="Comic Sans MS" panose="030F0702030302020204" pitchFamily="66" charset="0"/>
            </a:endParaRPr>
          </a:p>
          <a:p>
            <a:pPr algn="ctr">
              <a:buNone/>
            </a:pPr>
            <a:r>
              <a:rPr lang="ru-RU" sz="4000" b="1" dirty="0" smtClean="0">
                <a:latin typeface="Comic Sans MS" panose="030F0702030302020204" pitchFamily="66" charset="0"/>
              </a:rPr>
              <a:t>Наставляемый: Романова Дарья Романовна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Comic Sans MS" pitchFamily="66" charset="0"/>
              </a:rPr>
              <a:t>Представление наставника и наставляемого</a:t>
            </a:r>
            <a:endParaRPr lang="ru-RU" dirty="0">
              <a:latin typeface="Comic Sans MS" pitchFamily="66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39552" y="1484784"/>
          <a:ext cx="8352927" cy="5040560"/>
        </p:xfrm>
        <a:graphic>
          <a:graphicData uri="http://schemas.openxmlformats.org/drawingml/2006/table">
            <a:tbl>
              <a:tblPr/>
              <a:tblGrid>
                <a:gridCol w="4176028"/>
                <a:gridCol w="4176899"/>
              </a:tblGrid>
              <a:tr h="5040560">
                <a:tc>
                  <a:txBody>
                    <a:bodyPr/>
                    <a:lstStyle/>
                    <a:p>
                      <a:pPr marL="457200" indent="-457200" algn="l">
                        <a:spcAft>
                          <a:spcPts val="0"/>
                        </a:spcAft>
                        <a:buNone/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                       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НАСТАВНИК</a:t>
                      </a:r>
                    </a:p>
                    <a:p>
                      <a:pPr marL="457200" indent="-457200" algn="l">
                        <a:spcAft>
                          <a:spcPts val="0"/>
                        </a:spcAft>
                        <a:buNone/>
                      </a:pPr>
                      <a:endParaRPr lang="ru-RU" sz="2000" b="1" dirty="0" smtClean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457200" indent="-457200" algn="l">
                        <a:spcAft>
                          <a:spcPts val="0"/>
                        </a:spcAft>
                        <a:buAutoNum type="arabicPeriod"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Почему хочу быть наставником?</a:t>
                      </a:r>
                    </a:p>
                    <a:p>
                      <a:pPr marL="457200" indent="-457200" algn="l">
                        <a:spcAft>
                          <a:spcPts val="0"/>
                        </a:spcAft>
                        <a:buNone/>
                      </a:pPr>
                      <a:endParaRPr lang="ru-RU" sz="2000" dirty="0" smtClean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457200" indent="-457200" algn="l">
                        <a:spcAft>
                          <a:spcPts val="0"/>
                        </a:spcAft>
                        <a:buNone/>
                      </a:pPr>
                      <a:endParaRPr lang="ru-RU" sz="2000" dirty="0" smtClean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457200" indent="-457200" algn="l">
                        <a:spcAft>
                          <a:spcPts val="0"/>
                        </a:spcAft>
                        <a:buNone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Хочу поделиться опытом работы с молодым специалистом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 чтобы наставляемая стала сильным, опытным, эмоционально стабильным педагогом, готовым к преодолению трудностей в работе. </a:t>
                      </a:r>
                    </a:p>
                    <a:p>
                      <a:pPr marL="457200" indent="-457200" algn="l">
                        <a:spcAft>
                          <a:spcPts val="0"/>
                        </a:spcAft>
                        <a:buNone/>
                      </a:pP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457200" algn="ctr">
                        <a:spcAft>
                          <a:spcPts val="0"/>
                        </a:spcAft>
                        <a:buNone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НАСТАВЛЯЕМЫЙ</a:t>
                      </a:r>
                    </a:p>
                    <a:p>
                      <a:pPr marL="457200" indent="-457200" algn="ctr">
                        <a:spcAft>
                          <a:spcPts val="0"/>
                        </a:spcAft>
                        <a:buNone/>
                      </a:pPr>
                      <a:endParaRPr lang="ru-RU" sz="2000" b="1" dirty="0" smtClean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457200" indent="-457200" algn="l">
                        <a:spcAft>
                          <a:spcPts val="0"/>
                        </a:spcAft>
                        <a:buAutoNum type="arabicPeriod"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Почему мне хочется принят участие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в программе? </a:t>
                      </a:r>
                    </a:p>
                    <a:p>
                      <a:pPr marL="457200" indent="-457200" algn="l">
                        <a:spcAft>
                          <a:spcPts val="0"/>
                        </a:spcAft>
                        <a:buNone/>
                      </a:pPr>
                      <a:endParaRPr lang="ru-RU" sz="2000" baseline="0" dirty="0" smtClean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457200" indent="-457200" algn="l">
                        <a:spcAft>
                          <a:spcPts val="0"/>
                        </a:spcAft>
                        <a:buNone/>
                      </a:pP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Хочу стать методически «подкованным» специалистом в области преподавания в начальных классах.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95536" y="836712"/>
          <a:ext cx="8352927" cy="5040560"/>
        </p:xfrm>
        <a:graphic>
          <a:graphicData uri="http://schemas.openxmlformats.org/drawingml/2006/table">
            <a:tbl>
              <a:tblPr/>
              <a:tblGrid>
                <a:gridCol w="4176028"/>
                <a:gridCol w="4176899"/>
              </a:tblGrid>
              <a:tr h="5040560">
                <a:tc>
                  <a:txBody>
                    <a:bodyPr/>
                    <a:lstStyle/>
                    <a:p>
                      <a:pPr marL="457200" indent="-457200" algn="l">
                        <a:spcAft>
                          <a:spcPts val="0"/>
                        </a:spcAft>
                        <a:buNone/>
                      </a:pPr>
                      <a:r>
                        <a:rPr lang="ru-RU" sz="2000" dirty="0" smtClean="0"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ru-RU" sz="2000" dirty="0" smtClean="0">
                          <a:latin typeface="Arial Black" pitchFamily="34" charset="0"/>
                          <a:ea typeface="Times New Roman"/>
                          <a:cs typeface="Times New Roman"/>
                        </a:rPr>
                        <a:t>.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Чем я могу и хочу поделиться с наставляемым?</a:t>
                      </a:r>
                    </a:p>
                    <a:p>
                      <a:pPr marL="457200" indent="-457200" algn="l">
                        <a:spcAft>
                          <a:spcPts val="0"/>
                        </a:spcAft>
                        <a:buNone/>
                      </a:pPr>
                      <a:endParaRPr lang="ru-RU" sz="20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457200" indent="-457200" algn="l">
                        <a:spcAft>
                          <a:spcPts val="0"/>
                        </a:spcAft>
                        <a:buNone/>
                      </a:pPr>
                      <a:endParaRPr lang="ru-RU" sz="20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457200" indent="-457200" algn="l">
                        <a:spcAft>
                          <a:spcPts val="0"/>
                        </a:spcAft>
                        <a:buNone/>
                      </a:pPr>
                      <a:r>
                        <a:rPr lang="ru-RU" sz="2000" dirty="0" smtClean="0">
                          <a:latin typeface="Calibri"/>
                          <a:ea typeface="Times New Roman"/>
                          <a:cs typeface="Times New Roman"/>
                        </a:rPr>
                        <a:t>Своим опытом работы.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Calibri"/>
                          <a:ea typeface="Times New Roman"/>
                          <a:cs typeface="Times New Roman"/>
                        </a:rPr>
                        <a:t>2.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Над какими вопросами/проблемами хотела бы поработать?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20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Calibri"/>
                          <a:ea typeface="Times New Roman"/>
                          <a:cs typeface="Times New Roman"/>
                        </a:rPr>
                        <a:t>Как организовать дисциплину в классе, какой подход находить на уроке к</a:t>
                      </a:r>
                      <a:r>
                        <a:rPr lang="ru-RU" sz="200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 ученикам для успешного усвоения материала. 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57275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2" y="3964489"/>
            <a:ext cx="7560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общей </a:t>
            </a:r>
            <a:r>
              <a:rPr lang="ru-RU" sz="2400" dirty="0"/>
              <a:t>языковой культуры, залог точности выражения мысли и взаимопонимания.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836712"/>
            <a:ext cx="7200800" cy="5184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95536" y="692696"/>
          <a:ext cx="8496943" cy="5832648"/>
        </p:xfrm>
        <a:graphic>
          <a:graphicData uri="http://schemas.openxmlformats.org/drawingml/2006/table">
            <a:tbl>
              <a:tblPr/>
              <a:tblGrid>
                <a:gridCol w="4248028"/>
                <a:gridCol w="4248915"/>
              </a:tblGrid>
              <a:tr h="5832648">
                <a:tc>
                  <a:txBody>
                    <a:bodyPr/>
                    <a:lstStyle/>
                    <a:p>
                      <a:pPr marL="457200" indent="-457200" algn="l">
                        <a:spcAft>
                          <a:spcPts val="0"/>
                        </a:spcAft>
                        <a:buNone/>
                      </a:pPr>
                      <a:r>
                        <a:rPr lang="ru-RU" sz="2000" dirty="0" smtClean="0">
                          <a:latin typeface="Calibri"/>
                          <a:ea typeface="Times New Roman"/>
                          <a:cs typeface="Times New Roman"/>
                        </a:rPr>
                        <a:t>3. </a:t>
                      </a:r>
                      <a:r>
                        <a:rPr lang="ru-RU" sz="2000" dirty="0" smtClean="0">
                          <a:latin typeface="Arial Black" pitchFamily="34" charset="0"/>
                          <a:ea typeface="Times New Roman"/>
                          <a:cs typeface="Times New Roman"/>
                        </a:rPr>
                        <a:t>Что</a:t>
                      </a:r>
                      <a:r>
                        <a:rPr lang="ru-RU" sz="2000" baseline="0" dirty="0" smtClean="0">
                          <a:latin typeface="Arial Black" pitchFamily="34" charset="0"/>
                          <a:ea typeface="Times New Roman"/>
                          <a:cs typeface="Times New Roman"/>
                        </a:rPr>
                        <a:t> важно увидеть в наставляемом?</a:t>
                      </a:r>
                    </a:p>
                    <a:p>
                      <a:pPr marL="457200" indent="-457200" algn="l">
                        <a:spcAft>
                          <a:spcPts val="0"/>
                        </a:spcAft>
                        <a:buNone/>
                      </a:pPr>
                      <a:endParaRPr lang="ru-RU" sz="2000" baseline="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457200" indent="-457200" algn="l">
                        <a:spcAft>
                          <a:spcPts val="0"/>
                        </a:spcAft>
                        <a:buNone/>
                      </a:pPr>
                      <a:r>
                        <a:rPr lang="ru-RU" sz="200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Желание учиться, получать опыт от наставника, проявлять инициативу, давать обратную связь.</a:t>
                      </a:r>
                    </a:p>
                    <a:p>
                      <a:pPr marL="457200" indent="-457200" algn="l">
                        <a:spcAft>
                          <a:spcPts val="0"/>
                        </a:spcAft>
                        <a:buNone/>
                      </a:pP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Calibri"/>
                          <a:ea typeface="Times New Roman"/>
                          <a:cs typeface="Times New Roman"/>
                        </a:rPr>
                        <a:t>3. </a:t>
                      </a:r>
                      <a:r>
                        <a:rPr lang="ru-RU" sz="2000" dirty="0" smtClean="0">
                          <a:latin typeface="Arial Black" pitchFamily="34" charset="0"/>
                          <a:ea typeface="Times New Roman"/>
                          <a:cs typeface="Times New Roman"/>
                        </a:rPr>
                        <a:t>Что важно увидеть в наставнике?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20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20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Calibri"/>
                          <a:ea typeface="Times New Roman"/>
                          <a:cs typeface="Times New Roman"/>
                        </a:rPr>
                        <a:t>Готовность помочь,</a:t>
                      </a:r>
                      <a:r>
                        <a:rPr lang="ru-RU" sz="200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 оказать содействие в воспитании учащихся, желание делиться опытом.</a:t>
                      </a:r>
                      <a:r>
                        <a:rPr lang="ru-RU" sz="2000" dirty="0" smtClean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71800" y="188640"/>
            <a:ext cx="3888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 Black" pitchFamily="34" charset="0"/>
              </a:rPr>
              <a:t>«Дорожная карта» </a:t>
            </a:r>
            <a:endParaRPr lang="ru-RU" sz="2400" dirty="0">
              <a:latin typeface="Arial Black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971601" y="836708"/>
          <a:ext cx="7272807" cy="4752531"/>
        </p:xfrm>
        <a:graphic>
          <a:graphicData uri="http://schemas.openxmlformats.org/drawingml/2006/table">
            <a:tbl>
              <a:tblPr/>
              <a:tblGrid>
                <a:gridCol w="590005"/>
                <a:gridCol w="5012621"/>
                <a:gridCol w="1670181"/>
              </a:tblGrid>
              <a:tr h="6788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№ </a:t>
                      </a:r>
                      <a:r>
                        <a:rPr lang="ru-RU" sz="1800" b="1" dirty="0" err="1"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ru-RU" sz="1800" b="1" dirty="0" err="1"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endParaRPr lang="ru-RU" sz="18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MS Mincho"/>
                          <a:cs typeface="Times New Roman"/>
                        </a:rPr>
                        <a:t>Содержание и вид  деятельности</a:t>
                      </a:r>
                      <a:endParaRPr lang="ru-RU" sz="18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MS Mincho"/>
                          <a:cs typeface="Times New Roman"/>
                        </a:rPr>
                        <a:t>Дата проведения </a:t>
                      </a:r>
                      <a:endParaRPr lang="ru-RU" sz="18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94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8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MS Mincho"/>
                          <a:cs typeface="Times New Roman"/>
                        </a:rPr>
                        <a:t>Реализация программы «Наставничество». Корректировка и утверждение плана работы с молодым специалистом.</a:t>
                      </a:r>
                      <a:endParaRPr lang="ru-RU" sz="18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MS Mincho"/>
                          <a:cs typeface="Times New Roman"/>
                        </a:rPr>
                        <a:t>октябрь</a:t>
                      </a:r>
                      <a:endParaRPr lang="ru-RU" sz="18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88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8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MS Mincho"/>
                          <a:cs typeface="Times New Roman"/>
                        </a:rPr>
                        <a:t>Выявление профессиональных проблем наставляемого  для определения зоны роста.</a:t>
                      </a:r>
                      <a:endParaRPr lang="ru-RU" sz="18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октябрь</a:t>
                      </a:r>
                      <a:endParaRPr lang="ru-RU" sz="18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88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8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Сбор и анализ документации по реализации программы «Наставничество» (анкета и т.д.)</a:t>
                      </a:r>
                      <a:endParaRPr lang="ru-RU" sz="18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ноябрь</a:t>
                      </a:r>
                      <a:endParaRPr lang="ru-RU" sz="18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88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8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Совершенствование работы с современными педагогическими технологиями. </a:t>
                      </a:r>
                      <a:endParaRPr lang="ru-RU" sz="18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ноябрь</a:t>
                      </a:r>
                      <a:endParaRPr lang="ru-RU" sz="18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88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8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Оказание помощи в разработке поурочных планов, составлении технологических карт.</a:t>
                      </a:r>
                      <a:endParaRPr lang="ru-RU" sz="18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в течение года</a:t>
                      </a:r>
                      <a:endParaRPr lang="ru-RU" sz="18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6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8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MS Mincho"/>
                          <a:cs typeface="Times New Roman"/>
                        </a:rPr>
                        <a:t>Индивидуальные консультации</a:t>
                      </a:r>
                      <a:endParaRPr lang="ru-RU" sz="18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в течение года</a:t>
                      </a:r>
                      <a:endParaRPr lang="ru-RU" sz="18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56703735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115616" y="332656"/>
          <a:ext cx="6432376" cy="5925916"/>
        </p:xfrm>
        <a:graphic>
          <a:graphicData uri="http://schemas.openxmlformats.org/drawingml/2006/table">
            <a:tbl>
              <a:tblPr/>
              <a:tblGrid>
                <a:gridCol w="521825"/>
                <a:gridCol w="4433373"/>
                <a:gridCol w="1477178"/>
              </a:tblGrid>
              <a:tr h="5675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6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MS Mincho"/>
                          <a:cs typeface="Times New Roman"/>
                        </a:rPr>
                        <a:t>Оказание помощи в подготовке и проведении уроков в соответствии с требованиями ФГОС.</a:t>
                      </a:r>
                      <a:endParaRPr lang="ru-RU" sz="16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 течение года</a:t>
                      </a:r>
                      <a:endParaRPr lang="ru-RU" sz="16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75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6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MS Mincho"/>
                          <a:cs typeface="Times New Roman"/>
                        </a:rPr>
                        <a:t>Консультации по частным вопросам методики преподавания и проведения внеклассных мероприятий.</a:t>
                      </a:r>
                      <a:endParaRPr lang="ru-RU" sz="16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 течение года</a:t>
                      </a:r>
                      <a:endParaRPr lang="ru-RU" sz="16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7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6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MS Mincho"/>
                          <a:cs typeface="Times New Roman"/>
                        </a:rPr>
                        <a:t>Участие в методической работе, выступление на ШМО.</a:t>
                      </a:r>
                      <a:endParaRPr lang="ru-RU" sz="16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 течение года</a:t>
                      </a:r>
                      <a:endParaRPr lang="ru-RU" sz="16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7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Взаимное посещение уроков с последующим анализом.</a:t>
                      </a:r>
                      <a:endParaRPr lang="ru-RU" sz="16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 течение года </a:t>
                      </a:r>
                      <a:endParaRPr lang="ru-RU" sz="16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7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6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MS Mincho"/>
                          <a:cs typeface="Times New Roman"/>
                        </a:rPr>
                        <a:t>Мониторинг профессионального роста.</a:t>
                      </a:r>
                      <a:endParaRPr lang="ru-RU" sz="16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декабрь-май</a:t>
                      </a:r>
                      <a:endParaRPr lang="ru-RU" sz="16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75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6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MS Mincho"/>
                          <a:cs typeface="Times New Roman"/>
                        </a:rPr>
                        <a:t>Беседа: «Индивидуальный подход в организации учебной деятельности»</a:t>
                      </a:r>
                      <a:endParaRPr lang="ru-RU" sz="16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декабрь</a:t>
                      </a:r>
                      <a:endParaRPr lang="ru-RU" sz="16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75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6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MS Mincho"/>
                          <a:cs typeface="Times New Roman"/>
                        </a:rPr>
                        <a:t>Совместный мастер-класс (урок) по изготовлению новогодней игрушки.</a:t>
                      </a:r>
                      <a:endParaRPr lang="ru-RU" sz="16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декабрь</a:t>
                      </a:r>
                      <a:endParaRPr lang="ru-RU" sz="16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75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6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MS Mincho"/>
                          <a:cs typeface="Times New Roman"/>
                        </a:rPr>
                        <a:t>Практикум «Требования к анализу урока и деятельности учителя на уроке. Типы, виды, формы урока».</a:t>
                      </a:r>
                      <a:endParaRPr lang="ru-RU" sz="16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декабрь </a:t>
                      </a:r>
                      <a:endParaRPr lang="ru-RU" sz="16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75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6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Консультация. Методика проведения внеклассных мероприятий и праздников.</a:t>
                      </a:r>
                      <a:endParaRPr lang="ru-RU" sz="16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январь </a:t>
                      </a:r>
                      <a:endParaRPr lang="ru-RU" sz="16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75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6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MS Mincho"/>
                          <a:cs typeface="Times New Roman"/>
                        </a:rPr>
                        <a:t>Практикум «Формы и методы работы на уроке. Система опроса учащихся».</a:t>
                      </a:r>
                      <a:endParaRPr lang="ru-RU" sz="16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январь </a:t>
                      </a:r>
                      <a:endParaRPr lang="ru-RU" sz="16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971599" y="764702"/>
          <a:ext cx="6648401" cy="5300899"/>
        </p:xfrm>
        <a:graphic>
          <a:graphicData uri="http://schemas.openxmlformats.org/drawingml/2006/table">
            <a:tbl>
              <a:tblPr/>
              <a:tblGrid>
                <a:gridCol w="539351"/>
                <a:gridCol w="4582263"/>
                <a:gridCol w="1526787"/>
              </a:tblGrid>
              <a:tr h="7643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6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marR="3619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2900" algn="l"/>
                          <a:tab pos="457200" algn="l"/>
                        </a:tabLs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Проверка тетрадей обучающихся. Памятка по ведению и оформлению тетрадей.</a:t>
                      </a:r>
                      <a:endParaRPr lang="ru-RU" sz="16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январь </a:t>
                      </a:r>
                      <a:endParaRPr lang="ru-RU" sz="16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1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6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marR="3619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2900" algn="l"/>
                          <a:tab pos="457200" algn="l"/>
                        </a:tabLs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Взаимообмен классами для проведения урока технологии. </a:t>
                      </a:r>
                      <a:endParaRPr lang="ru-RU" sz="16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февраль</a:t>
                      </a:r>
                      <a:endParaRPr lang="ru-RU" sz="16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1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6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marR="3619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42900" algn="l"/>
                          <a:tab pos="457200" algn="l"/>
                        </a:tabLs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Подготовка к открытому уроку. </a:t>
                      </a:r>
                      <a:endParaRPr lang="ru-RU" sz="16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февраль</a:t>
                      </a:r>
                      <a:endParaRPr lang="ru-RU" sz="16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43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6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Совместное проведение </a:t>
                      </a:r>
                      <a:r>
                        <a:rPr lang="ru-RU" sz="1600" dirty="0" err="1">
                          <a:latin typeface="Times New Roman"/>
                          <a:ea typeface="Times New Roman"/>
                          <a:cs typeface="Times New Roman"/>
                        </a:rPr>
                        <a:t>внекалассного</a:t>
                      </a: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 мероприятия «</a:t>
                      </a:r>
                      <a:r>
                        <a:rPr lang="ru-RU" sz="1600" dirty="0" err="1">
                          <a:latin typeface="Times New Roman"/>
                          <a:ea typeface="Times New Roman"/>
                          <a:cs typeface="Times New Roman"/>
                        </a:rPr>
                        <a:t>Февро-март</a:t>
                      </a: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» (ко Дню Защитника Отечества и 8 марта).</a:t>
                      </a:r>
                      <a:endParaRPr lang="ru-RU" sz="16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март </a:t>
                      </a:r>
                      <a:endParaRPr lang="ru-RU" sz="16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43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6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Совместное проведение родительского собрания (в режиме – онлайн). </a:t>
                      </a:r>
                      <a:endParaRPr lang="ru-RU" sz="16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март</a:t>
                      </a:r>
                      <a:endParaRPr lang="ru-RU" sz="16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43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  <a:endParaRPr lang="ru-RU" sz="16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Проведение внеклассного мероприятия посвященного дню космонавтики. </a:t>
                      </a:r>
                      <a:endParaRPr lang="ru-RU" sz="16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апрель</a:t>
                      </a:r>
                      <a:endParaRPr lang="ru-RU" sz="16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1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22</a:t>
                      </a:r>
                      <a:endParaRPr lang="ru-RU" sz="16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Совместное мероприятие «День Победы!» </a:t>
                      </a:r>
                      <a:endParaRPr lang="ru-RU" sz="16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май</a:t>
                      </a:r>
                      <a:endParaRPr lang="ru-RU" sz="16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43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  <a:endParaRPr lang="ru-RU" sz="16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9690" indent="-596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Отчет о проделанной работе. </a:t>
                      </a:r>
                      <a:r>
                        <a:rPr lang="ru-RU" sz="1600">
                          <a:latin typeface="Times New Roman"/>
                          <a:ea typeface="MS Mincho"/>
                          <a:cs typeface="Times New Roman"/>
                        </a:rPr>
                        <a:t>Динамика роста профессионализма  учителя.  Подведение итогов работы за год.</a:t>
                      </a:r>
                      <a:endParaRPr lang="ru-RU" sz="160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май </a:t>
                      </a:r>
                      <a:endParaRPr lang="ru-RU" sz="16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Documents and Settings\Admin\Local Settings\Temp\Rar$DIa1612.13232\164017350511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8640"/>
            <a:ext cx="3751287" cy="406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Admin\Local Settings\Temp\Rar$DIa1612.18940\164017350511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60648"/>
            <a:ext cx="4048472" cy="3645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Admin\Local Settings\Temp\Rar$DIa1612.6300\164017350512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3068960"/>
            <a:ext cx="3031246" cy="3565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Admin\Local Settings\Temporary Internet Files\Content.Word\164017350510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3212976"/>
            <a:ext cx="4176464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/>
              <a:t>Наставник: </a:t>
            </a:r>
            <a:r>
              <a:rPr lang="ru-RU" dirty="0" smtClean="0"/>
              <a:t>Крекнина Евгения </a:t>
            </a:r>
          </a:p>
          <a:p>
            <a:pPr algn="ctr">
              <a:buNone/>
            </a:pPr>
            <a:r>
              <a:rPr lang="ru-RU" dirty="0" smtClean="0"/>
              <a:t>Юрьевна</a:t>
            </a: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b="1" dirty="0" smtClean="0"/>
              <a:t>Наставляемый: </a:t>
            </a:r>
            <a:r>
              <a:rPr lang="ru-RU" dirty="0" smtClean="0"/>
              <a:t>Дорошенко Юлия Алексеевна</a:t>
            </a:r>
            <a:endParaRPr lang="ru-RU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Праздник «Прощание с Азбукой»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881" y="1793719"/>
            <a:ext cx="4337782" cy="4351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9080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332" y="171942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Материал для проведения мероприятий с родителями по воспитанию</a:t>
            </a:r>
            <a:endParaRPr lang="ru-RU" sz="3200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59" y="1608727"/>
            <a:ext cx="2984678" cy="511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808" y="1690689"/>
            <a:ext cx="2596500" cy="50323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83001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Формирование УУД на основе безотметочного обучения</a:t>
            </a:r>
            <a:endParaRPr lang="ru-RU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50" r="11277"/>
          <a:stretch/>
        </p:blipFill>
        <p:spPr>
          <a:xfrm>
            <a:off x="1273646" y="1690688"/>
            <a:ext cx="6183222" cy="47614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15144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55F8272-5F98-7EDA-97B0-7F8BB5E2ACAA}"/>
              </a:ext>
            </a:extLst>
          </p:cNvPr>
          <p:cNvSpPr txBox="1"/>
          <p:nvPr/>
        </p:nvSpPr>
        <p:spPr>
          <a:xfrm>
            <a:off x="-1" y="6451601"/>
            <a:ext cx="615686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 smtClean="0">
                <a:solidFill>
                  <a:srgbClr val="202122"/>
                </a:solidFill>
                <a:latin typeface="Times New Roman"/>
                <a:ea typeface="Arial"/>
                <a:cs typeface="Arial"/>
              </a:rPr>
              <a:t>МАОУ </a:t>
            </a:r>
            <a:r>
              <a:rPr lang="ru-RU" dirty="0">
                <a:solidFill>
                  <a:srgbClr val="202122"/>
                </a:solidFill>
                <a:latin typeface="Times New Roman"/>
                <a:ea typeface="Arial"/>
                <a:cs typeface="Arial"/>
              </a:rPr>
              <a:t>лицей №</a:t>
            </a:r>
            <a:r>
              <a:rPr lang="ru-RU" dirty="0" smtClean="0">
                <a:solidFill>
                  <a:srgbClr val="202122"/>
                </a:solidFill>
                <a:latin typeface="Times New Roman"/>
                <a:ea typeface="Arial"/>
                <a:cs typeface="Arial"/>
              </a:rPr>
              <a:t>109, Екатеринбург, </a:t>
            </a:r>
            <a:r>
              <a:rPr lang="ru-RU" dirty="0">
                <a:solidFill>
                  <a:srgbClr val="202122"/>
                </a:solidFill>
                <a:latin typeface="Times New Roman"/>
                <a:ea typeface="Arial"/>
                <a:cs typeface="Arial"/>
              </a:rPr>
              <a:t>2022</a:t>
            </a:r>
            <a:endParaRPr lang="ru-RU" dirty="0">
              <a:latin typeface="Times New Roman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438AB09-15F0-6394-F669-E4A44579EDEF}"/>
              </a:ext>
            </a:extLst>
          </p:cNvPr>
          <p:cNvSpPr txBox="1"/>
          <p:nvPr/>
        </p:nvSpPr>
        <p:spPr>
          <a:xfrm>
            <a:off x="4886325" y="272246"/>
            <a:ext cx="3694982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b="1" dirty="0" smtClean="0">
                <a:latin typeface="Times New Roman"/>
                <a:cs typeface="Calibri"/>
              </a:rPr>
              <a:t>Наставляемый</a:t>
            </a:r>
          </a:p>
          <a:p>
            <a:pPr algn="ctr"/>
            <a:r>
              <a:rPr lang="ru-RU" sz="2800" b="1" dirty="0" smtClean="0">
                <a:latin typeface="Times New Roman"/>
                <a:cs typeface="Calibri"/>
              </a:rPr>
              <a:t>Бессонова </a:t>
            </a:r>
          </a:p>
          <a:p>
            <a:pPr algn="ctr"/>
            <a:r>
              <a:rPr lang="ru-RU" sz="2800" b="1" dirty="0" smtClean="0">
                <a:latin typeface="Times New Roman"/>
                <a:cs typeface="Calibri"/>
              </a:rPr>
              <a:t>Кристина Романовна</a:t>
            </a:r>
            <a:endParaRPr lang="ru-RU" sz="2800" dirty="0">
              <a:cs typeface="Calibri"/>
            </a:endParaRPr>
          </a:p>
        </p:txBody>
      </p:sp>
      <p:pic>
        <p:nvPicPr>
          <p:cNvPr id="11" name="Рисунок 4" descr="Изображение выглядит как внутренний, человек&#10;&#10;Автоматически созданное описание">
            <a:extLst>
              <a:ext uri="{FF2B5EF4-FFF2-40B4-BE49-F238E27FC236}">
                <a16:creationId xmlns="" xmlns:a16="http://schemas.microsoft.com/office/drawing/2014/main" id="{13F4E58A-7735-4924-A26F-8DCF583E2A5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45149" y="1657242"/>
            <a:ext cx="1927215" cy="45403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50" y="1564756"/>
            <a:ext cx="1954481" cy="46328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14143" y="272246"/>
            <a:ext cx="320453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</a:t>
            </a:r>
          </a:p>
          <a:p>
            <a:pPr algn="ctr"/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Захаровская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Наталья Юрьевна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4019550" y="3111500"/>
            <a:ext cx="1171956" cy="9291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165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836712"/>
            <a:ext cx="77768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В числе самых распространенных форм наставничества, включающих множественные вариации в зависимости от условий реализации программы, выделяются пять: </a:t>
            </a:r>
            <a:endParaRPr lang="ru-RU" sz="2400" dirty="0" smtClean="0"/>
          </a:p>
          <a:p>
            <a:endParaRPr lang="ru-RU" sz="3200" i="1" dirty="0" smtClean="0"/>
          </a:p>
          <a:p>
            <a:r>
              <a:rPr lang="ru-RU" sz="3200" i="1" dirty="0" smtClean="0"/>
              <a:t>● </a:t>
            </a:r>
            <a:r>
              <a:rPr lang="ru-RU" sz="3200" i="1" dirty="0"/>
              <a:t>«ученик – ученик» </a:t>
            </a:r>
            <a:endParaRPr lang="ru-RU" sz="3200" i="1" dirty="0" smtClean="0"/>
          </a:p>
          <a:p>
            <a:r>
              <a:rPr lang="ru-RU" sz="3200" i="1" dirty="0" smtClean="0"/>
              <a:t>● </a:t>
            </a:r>
            <a:r>
              <a:rPr lang="ru-RU" sz="3200" i="1" dirty="0"/>
              <a:t>«учитель – учитель» </a:t>
            </a:r>
            <a:endParaRPr lang="ru-RU" sz="3200" i="1" dirty="0" smtClean="0"/>
          </a:p>
          <a:p>
            <a:r>
              <a:rPr lang="ru-RU" sz="3200" i="1" dirty="0" smtClean="0"/>
              <a:t>● </a:t>
            </a:r>
            <a:r>
              <a:rPr lang="ru-RU" sz="3200" i="1" dirty="0"/>
              <a:t>«студент – ученик» </a:t>
            </a:r>
            <a:endParaRPr lang="ru-RU" sz="3200" i="1" dirty="0" smtClean="0"/>
          </a:p>
          <a:p>
            <a:r>
              <a:rPr lang="ru-RU" sz="3200" i="1" dirty="0" smtClean="0"/>
              <a:t>● </a:t>
            </a:r>
            <a:r>
              <a:rPr lang="ru-RU" sz="3200" i="1" dirty="0"/>
              <a:t>«работодатель – ученик» </a:t>
            </a:r>
            <a:endParaRPr lang="ru-RU" sz="3200" i="1" dirty="0" smtClean="0"/>
          </a:p>
          <a:p>
            <a:r>
              <a:rPr lang="ru-RU" sz="3200" i="1" dirty="0" smtClean="0"/>
              <a:t>● </a:t>
            </a:r>
            <a:r>
              <a:rPr lang="ru-RU" sz="3200" i="1" dirty="0"/>
              <a:t>«работодатель – студент»</a:t>
            </a:r>
          </a:p>
        </p:txBody>
      </p:sp>
    </p:spTree>
    <p:extLst>
      <p:ext uri="{BB962C8B-B14F-4D97-AF65-F5344CB8AC3E}">
        <p14:creationId xmlns:p14="http://schemas.microsoft.com/office/powerpoint/2010/main" xmlns="" val="552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16" y="457200"/>
            <a:ext cx="7067410" cy="5577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1795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1D9B1E6-027D-D9E2-13E9-22C9DBF5A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50" y="-943"/>
            <a:ext cx="6515100" cy="142200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latin typeface="+mn-lt"/>
                <a:cs typeface="Calibri Light"/>
              </a:rPr>
              <a:t>Степень сформированности УУД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2A54CB1-DC4F-DCC8-6C2F-FCEE1A8199EE}"/>
              </a:ext>
            </a:extLst>
          </p:cNvPr>
          <p:cNvSpPr txBox="1"/>
          <p:nvPr/>
        </p:nvSpPr>
        <p:spPr>
          <a:xfrm>
            <a:off x="-1" y="6451601"/>
            <a:ext cx="615686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 smtClean="0">
                <a:solidFill>
                  <a:srgbClr val="202122"/>
                </a:solidFill>
                <a:latin typeface="Times New Roman"/>
                <a:ea typeface="Arial"/>
                <a:cs typeface="Arial"/>
              </a:rPr>
              <a:t>МАОУ </a:t>
            </a:r>
            <a:r>
              <a:rPr lang="ru-RU" dirty="0">
                <a:solidFill>
                  <a:srgbClr val="202122"/>
                </a:solidFill>
                <a:latin typeface="Times New Roman"/>
                <a:ea typeface="Arial"/>
                <a:cs typeface="Arial"/>
              </a:rPr>
              <a:t>лицей №</a:t>
            </a:r>
            <a:r>
              <a:rPr lang="ru-RU" dirty="0" smtClean="0">
                <a:solidFill>
                  <a:srgbClr val="202122"/>
                </a:solidFill>
                <a:latin typeface="Times New Roman"/>
                <a:ea typeface="Arial"/>
                <a:cs typeface="Arial"/>
              </a:rPr>
              <a:t>109, Екатеринбург, 2022</a:t>
            </a:r>
            <a:endParaRPr lang="ru-RU" dirty="0">
              <a:latin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70A6B7C-BE55-DFD0-FCD4-93AB33EBD7E5}"/>
              </a:ext>
            </a:extLst>
          </p:cNvPr>
          <p:cNvSpPr txBox="1"/>
          <p:nvPr/>
        </p:nvSpPr>
        <p:spPr>
          <a:xfrm>
            <a:off x="2857500" y="3738113"/>
            <a:ext cx="202720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ru-RU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="" xmlns:p14="http://schemas.microsoft.com/office/powerpoint/2010/main" val="1095476195"/>
              </p:ext>
            </p:extLst>
          </p:nvPr>
        </p:nvGraphicFramePr>
        <p:xfrm>
          <a:off x="1109804" y="1870364"/>
          <a:ext cx="6096000" cy="4277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378410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шк_базовый\Downloads\IMG-20220514-WA0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013" y="3043174"/>
            <a:ext cx="3278063" cy="32780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043169"/>
            <a:ext cx="2996190" cy="2992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Users\шк_базовый\Downloads\IMG-20220514-WA0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1112713"/>
            <a:ext cx="3114675" cy="31146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49119" y="220990"/>
            <a:ext cx="437177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Спортивное мероприятие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 ну-ка, мальчики»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3529" y="4148462"/>
            <a:ext cx="1462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2Ж класс</a:t>
            </a:r>
          </a:p>
          <a:p>
            <a:pPr algn="ctr"/>
            <a:r>
              <a:rPr lang="ru-RU" b="1" dirty="0" smtClean="0"/>
              <a:t>«Моряки»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628332" y="4359041"/>
            <a:ext cx="1701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2А класс</a:t>
            </a:r>
          </a:p>
          <a:p>
            <a:pPr algn="ctr"/>
            <a:r>
              <a:rPr lang="ru-RU" b="1" dirty="0" smtClean="0"/>
              <a:t>«Танкисты»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64240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0"/>
            <a:ext cx="7097975" cy="4941168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spc="50" dirty="0" smtClean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Наставляемый.</a:t>
            </a:r>
            <a:r>
              <a:rPr lang="ru-RU" sz="2400" spc="50" dirty="0" smtClean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spc="50" dirty="0" smtClean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Трифонов А.А.</a:t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Молодой  специалист, находящийся в процессе адаптации на новом месте работы, 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Опыт работы-1 год.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Наставник. </a:t>
            </a:r>
            <a:r>
              <a:rPr lang="ru-RU" sz="2400" spc="50" dirty="0" smtClean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spc="50" dirty="0" smtClean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spc="50" dirty="0" smtClean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Шрамко Татьяна Владимировна-</a:t>
            </a:r>
            <a:r>
              <a:rPr lang="ru-RU" sz="2400" b="1" spc="50" dirty="0" smtClean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spc="50" dirty="0" smtClean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spc="50" dirty="0" smtClean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Стаж 35 лет.</a:t>
            </a:r>
            <a:br>
              <a:rPr lang="ru-RU" sz="2400" spc="50" dirty="0" smtClean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spc="50" dirty="0" smtClean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Высшая квалификационная категория</a:t>
            </a:r>
            <a:r>
              <a:rPr lang="ru-RU" sz="2400" b="1" spc="50" dirty="0" smtClean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spc="50" dirty="0" smtClean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spc="50" dirty="0" smtClean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spc="50" dirty="0" smtClean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Это, конечно же, касается и музыки.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546217"/>
            <a:ext cx="3084785" cy="23117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0400"/>
            <a:ext cx="2204580" cy="3657600"/>
          </a:xfrm>
        </p:spPr>
      </p:pic>
      <p:pic>
        <p:nvPicPr>
          <p:cNvPr id="3076" name="Picture 4" descr="https://i.mycdn.me/i?r=AyH4iRPQ2q0otWIFepML2LxR5cUapBc5vysWnfOm0xYaGw&amp;fn=legacy_5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726" y="4535725"/>
            <a:ext cx="2322274" cy="23222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9"/>
            <a:ext cx="4883920" cy="2664296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 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проектирование образовательного пространства развития профессиональных компетенций молодого специалиста.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389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9"/>
            <a:ext cx="4883920" cy="2664296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115616" y="0"/>
            <a:ext cx="8028384" cy="6669360"/>
          </a:xfrm>
        </p:spPr>
        <p:txBody>
          <a:bodyPr/>
          <a:lstStyle/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Повысить методический уровень педагога.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Создать условия для формирования индивидуального стиля творческой деятельности.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3. Развить потребность и мотивацию в непрерывном самообразовании.</a:t>
            </a: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389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9540552" y="332656"/>
            <a:ext cx="1080120" cy="1152128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DomCasu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476672"/>
            <a:ext cx="7554416" cy="5688632"/>
          </a:xfrm>
        </p:spPr>
        <p:txBody>
          <a:bodyPr/>
          <a:lstStyle/>
          <a:p>
            <a:pPr algn="ctr">
              <a:buNone/>
            </a:pP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План работы с молодыми специалистами по пяти направлениям: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Планирование и организация работы по предмету;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Планирование и организация внеурочной деятельности;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Работа со школьной документацией;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Работа по самообразованию;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Контроль деятельности молодого специалиста</a:t>
            </a:r>
            <a:r>
              <a:rPr lang="ru-RU" sz="2400" dirty="0" smtClean="0"/>
              <a:t>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692696"/>
            <a:ext cx="8280920" cy="532859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 занятия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-«Составление и разработка технологических карт к урокам»;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-«Формы и методы работы на уроке.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Система опроса учащихся»;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-«Самоанализ урока. Организация индивидуальной работы с учащимися»;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-«Использование современных образовательных технологий в учебном процессе».</a:t>
            </a:r>
          </a:p>
          <a:p>
            <a:pPr algn="ctr">
              <a:buNone/>
            </a:pPr>
            <a:endParaRPr lang="ru-RU" sz="2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810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148064" y="0"/>
            <a:ext cx="3995936" cy="3212976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buNone/>
            </a:pPr>
            <a:endParaRPr lang="ru-RU" sz="2400" b="1" spc="50" dirty="0" smtClean="0">
              <a:ln w="1143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2800" b="1" spc="50" dirty="0" err="1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Взаимопосещение</a:t>
            </a:r>
            <a:r>
              <a:rPr lang="ru-RU" sz="2800" b="1" spc="50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уроков </a:t>
            </a:r>
          </a:p>
          <a:p>
            <a:pPr>
              <a:buNone/>
            </a:pPr>
            <a:r>
              <a:rPr lang="ru-RU" sz="2400" b="1" spc="50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Урок музыки. </a:t>
            </a:r>
            <a:r>
              <a:rPr lang="ru-RU" sz="2400" b="1" spc="50" dirty="0" err="1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Шрамко.Т.В</a:t>
            </a:r>
            <a:r>
              <a:rPr lang="ru-RU" sz="2400" b="1" spc="50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None/>
            </a:pPr>
            <a:r>
              <a:rPr lang="ru-RU" sz="2400" b="1" spc="50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Урок музыки.</a:t>
            </a:r>
          </a:p>
          <a:p>
            <a:pPr>
              <a:buNone/>
            </a:pPr>
            <a:r>
              <a:rPr lang="ru-RU" sz="2400" b="1" spc="50" dirty="0" smtClean="0">
                <a:ln w="1143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Трифонов А.А</a:t>
            </a:r>
          </a:p>
          <a:p>
            <a:pPr>
              <a:buNone/>
            </a:pPr>
            <a:endParaRPr lang="ru-RU" sz="2400" b="1" spc="50" dirty="0">
              <a:ln w="1143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5024"/>
            <a:ext cx="5050536" cy="32129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4905619" cy="31925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31520" y="2812867"/>
            <a:ext cx="6599664" cy="1552237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Неделя музыки Начальная школа «Филармонические переменки</a:t>
            </a:r>
            <a:r>
              <a:rPr lang="ru-RU" sz="2400" b="1" spc="50" dirty="0" smtClean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400" b="1" spc="50" dirty="0" smtClean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spc="50" dirty="0" smtClean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Открытое мероприятие в </a:t>
            </a:r>
            <a:r>
              <a:rPr lang="ru-RU" sz="2400" b="1" spc="50" dirty="0" smtClean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Наставничество</a:t>
            </a:r>
            <a:endParaRPr lang="ru-RU" sz="2400" b="1" spc="50" dirty="0">
              <a:ln w="11430"/>
              <a:solidFill>
                <a:schemeClr val="tx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3" y="50482"/>
            <a:ext cx="5112568" cy="786230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Неделя музыки. Старшая школа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328" y="16024"/>
            <a:ext cx="3924672" cy="30461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4776"/>
            <a:ext cx="5205295" cy="21738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355" y="2839653"/>
            <a:ext cx="3088645" cy="39866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2175"/>
            <a:ext cx="3049686" cy="25058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4042973"/>
            <a:ext cx="1944216" cy="27833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091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67544" y="914432"/>
          <a:ext cx="8280922" cy="5468112"/>
        </p:xfrm>
        <a:graphic>
          <a:graphicData uri="http://schemas.openxmlformats.org/drawingml/2006/table">
            <a:tbl>
              <a:tblPr/>
              <a:tblGrid>
                <a:gridCol w="2016224"/>
                <a:gridCol w="2373946"/>
                <a:gridCol w="866414"/>
                <a:gridCol w="936104"/>
                <a:gridCol w="920451"/>
                <a:gridCol w="1167783"/>
              </a:tblGrid>
              <a:tr h="8297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4080" algn="l"/>
                        </a:tabLst>
                      </a:pPr>
                      <a:r>
                        <a:rPr lang="ru-RU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Наименование компетенций, которые необходимо сформировать, развить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205" marR="492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4080" algn="l"/>
                        </a:tabLst>
                      </a:pPr>
                      <a:r>
                        <a:rPr lang="ru-RU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Содержание деятельности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205" marR="492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4080" algn="l"/>
                        </a:tabLst>
                      </a:pPr>
                      <a:r>
                        <a:rPr lang="ru-RU" sz="12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Сроки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205" marR="492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4080" algn="l"/>
                        </a:tabLst>
                      </a:pPr>
                      <a:r>
                        <a:rPr lang="ru-RU" sz="12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Формат (очный/ дистанционный)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205" marR="492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4080" algn="l"/>
                        </a:tabLst>
                      </a:pPr>
                      <a:r>
                        <a:rPr lang="ru-RU" sz="12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Результат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205" marR="492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4080" algn="l"/>
                        </a:tabLst>
                      </a:pPr>
                      <a:r>
                        <a:rPr lang="ru-RU" sz="12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Отметка о выполнении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205" marR="492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97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4080" algn="l"/>
                        </a:tabLst>
                      </a:pP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Формирование у молодого специалиста навыков составления плана воспитательной работы класса</a:t>
                      </a:r>
                    </a:p>
                  </a:txBody>
                  <a:tcPr marL="49205" marR="492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4080" algn="l"/>
                        </a:tabLst>
                      </a:pP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Обмен опытом по составлению плана воспитательной работы</a:t>
                      </a:r>
                    </a:p>
                  </a:txBody>
                  <a:tcPr marL="49205" marR="492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4080" algn="l"/>
                        </a:tabLst>
                      </a:pP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сентябрь</a:t>
                      </a:r>
                    </a:p>
                  </a:txBody>
                  <a:tcPr marL="49205" marR="492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4080" algn="l"/>
                        </a:tabLst>
                      </a:pP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очный</a:t>
                      </a:r>
                    </a:p>
                  </a:txBody>
                  <a:tcPr marL="49205" marR="492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4080" algn="l"/>
                        </a:tabLst>
                      </a:pP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205" marR="492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4080" algn="l"/>
                        </a:tabLst>
                      </a:pP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205" marR="492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91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4080" algn="l"/>
                        </a:tabLst>
                      </a:pP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Формирование у молодого специалиста навыков организаторской работы с классным коллективом</a:t>
                      </a:r>
                    </a:p>
                  </a:txBody>
                  <a:tcPr marL="49205" marR="492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4080" algn="l"/>
                        </a:tabLst>
                      </a:pP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Тематические встречи по теме: «Как правильно организовать воспитательный процесс в классе», «Роль ученического самоуправления».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4080" algn="l"/>
                        </a:tabLst>
                      </a:pP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Помощь по вовлечению обучающихся в творческие объединения и внеурочную деятельность.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4080" algn="l"/>
                        </a:tabLst>
                      </a:pP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Оказание методической помощи в проведении диагностики по уровню воспитанности</a:t>
                      </a:r>
                    </a:p>
                  </a:txBody>
                  <a:tcPr marL="49205" marR="492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4080" algn="l"/>
                        </a:tabLs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сентябрь</a:t>
                      </a:r>
                    </a:p>
                  </a:txBody>
                  <a:tcPr marL="49205" marR="492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4080" algn="l"/>
                        </a:tabLs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очный</a:t>
                      </a:r>
                    </a:p>
                  </a:txBody>
                  <a:tcPr marL="49205" marR="492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4080" algn="l"/>
                        </a:tabLst>
                      </a:pP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205" marR="492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4080" algn="l"/>
                        </a:tabLst>
                      </a:pP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205" marR="492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7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4080" algn="l"/>
                        </a:tabLst>
                      </a:pP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Развитие навыков работы классного руководителя с родителями обучающихся</a:t>
                      </a:r>
                    </a:p>
                  </a:txBody>
                  <a:tcPr marL="49205" marR="492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4080" algn="l"/>
                        </a:tabLst>
                      </a:pP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Помощь в составление плана работы с родителями, методическое сопровождение по проведению собраний и индивидуальных бесед</a:t>
                      </a:r>
                    </a:p>
                  </a:txBody>
                  <a:tcPr marL="49205" marR="492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4080" algn="l"/>
                        </a:tabLst>
                      </a:pP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Сентябрь-январь</a:t>
                      </a:r>
                    </a:p>
                  </a:txBody>
                  <a:tcPr marL="49205" marR="492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4080" algn="l"/>
                        </a:tabLs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очный</a:t>
                      </a:r>
                    </a:p>
                  </a:txBody>
                  <a:tcPr marL="49205" marR="492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4080" algn="l"/>
                        </a:tabLst>
                      </a:pP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205" marR="492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4080" algn="l"/>
                        </a:tabLst>
                      </a:pP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205" marR="492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683568" y="317268"/>
            <a:ext cx="8197309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63763" algn="l"/>
              </a:tabLst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Пример индивидуального плана наставнической пары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(«учитель-учитель»)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63763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5000636"/>
            <a:ext cx="6870700" cy="16002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DomCasual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85426" cy="329319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97" y="0"/>
            <a:ext cx="2066354" cy="31340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464" y="12111"/>
            <a:ext cx="2518007" cy="31032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270" y="0"/>
            <a:ext cx="2520730" cy="31862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3817"/>
            <a:ext cx="2815228" cy="37536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940" y="3098344"/>
            <a:ext cx="2685586" cy="38045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977" y="3110742"/>
            <a:ext cx="2836702" cy="372395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454" y="3071997"/>
            <a:ext cx="2489303" cy="18037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278" y="4782155"/>
            <a:ext cx="2393344" cy="20957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3803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5000636"/>
            <a:ext cx="6870700" cy="16002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DomCasu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60648"/>
            <a:ext cx="7914456" cy="2304256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Самообразование</a:t>
            </a:r>
          </a:p>
          <a:p>
            <a:pPr marL="457200" lvl="1" indent="0">
              <a:buNone/>
            </a:pP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Трифонова А.А.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457200" lvl="1" indent="0">
              <a:buNone/>
            </a:pP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Трифонов А.А.                       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admin-oito\Downloads\image-2022-04-13 11_52_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7948020" cy="5301208"/>
          </a:xfrm>
          <a:prstGeom prst="rect">
            <a:avLst/>
          </a:prstGeom>
          <a:noFill/>
        </p:spPr>
      </p:pic>
      <p:pic>
        <p:nvPicPr>
          <p:cNvPr id="9" name="Picture 2" descr="Это, конечно же, касается и музыки.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0"/>
            <a:ext cx="2267744" cy="16994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3779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445224" y="3789040"/>
            <a:ext cx="4062388" cy="1656184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DomCasu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3688" y="557218"/>
            <a:ext cx="6984776" cy="496001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на 2022-2023 учебный год</a:t>
            </a: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Продолжить работу по созданию условий для совершенствования педагогического мастерства молодого учителя.</a:t>
            </a: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Активизировать работу молодого учителя по самообразованию.</a:t>
            </a: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Молодому  специалисту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посещать открытые уроки, внеклассные мероприятия учителей школы;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изучать передовой педагогический опыт учителей;</a:t>
            </a:r>
          </a:p>
          <a:p>
            <a:pPr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принимать участие в работе МО учителей музыки, ИЗО и технологии.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Развивать творческие способности учащихся (работа с одаренными детьми).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выступать с ними на школьных концертах и районных конкурсах.</a:t>
            </a:r>
          </a:p>
          <a:p>
            <a:pPr>
              <a:buFontTx/>
              <a:buChar char="-"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6372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539552" y="692696"/>
            <a:ext cx="8064896" cy="7920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20635958">
            <a:off x="1162912" y="1339357"/>
            <a:ext cx="655980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48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4800" dirty="0" smtClean="0">
                <a:solidFill>
                  <a:schemeClr val="tx2">
                    <a:lumMod val="75000"/>
                  </a:schemeClr>
                </a:solidFill>
              </a:rPr>
              <a:t>Спасибо за внимание!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abirovaES\Desktop\IMG-20220214-WA0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836712"/>
            <a:ext cx="8364510" cy="4824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KabirovaES\Downloads\IMG-20210521-WA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704"/>
            <a:ext cx="7588424" cy="56913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abirovaES\Desktop\IMG-20220214-WA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284984"/>
            <a:ext cx="4824536" cy="3384376"/>
          </a:xfrm>
          <a:prstGeom prst="rect">
            <a:avLst/>
          </a:prstGeom>
          <a:noFill/>
        </p:spPr>
      </p:pic>
      <p:pic>
        <p:nvPicPr>
          <p:cNvPr id="3074" name="Picture 2" descr="C:\Users\KabirovaES\Downloads\IMG-20210517-WA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332655"/>
            <a:ext cx="6843362" cy="36724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abirovaES\Desktop\IMG-20220214-WA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264352" cy="69251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0964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FAC08F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</TotalTime>
  <Words>1041</Words>
  <Application>Microsoft Office PowerPoint</Application>
  <PresentationFormat>Экран (4:3)</PresentationFormat>
  <Paragraphs>241</Paragraphs>
  <Slides>53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Отчет по программе «Наставничество»</vt:lpstr>
      <vt:lpstr>Программа и дорожная карта</vt:lpstr>
      <vt:lpstr>Технологии</vt:lpstr>
      <vt:lpstr>Мероприятия, формы работы</vt:lpstr>
      <vt:lpstr>Контроль</vt:lpstr>
      <vt:lpstr>Цели на 2022-2023 год</vt:lpstr>
      <vt:lpstr>Слайд 26</vt:lpstr>
      <vt:lpstr>Слайд 27</vt:lpstr>
      <vt:lpstr>Представление наставника и наставляемого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Праздник «Прощание с Азбукой»</vt:lpstr>
      <vt:lpstr>Материал для проведения мероприятий с родителями по воспитанию</vt:lpstr>
      <vt:lpstr>Формирование УУД на основе безотметочного обучения</vt:lpstr>
      <vt:lpstr>Слайд 39</vt:lpstr>
      <vt:lpstr>Слайд 40</vt:lpstr>
      <vt:lpstr>Степень сформированности УУД</vt:lpstr>
      <vt:lpstr>Слайд 42</vt:lpstr>
      <vt:lpstr>Наставляемый.  Трифонов А.А. Молодой  специалист, находящийся в процессе адаптации на новом месте работы,   Опыт работы-1 год. Наставник.  Шрамко Татьяна Владимировна- Стаж 35 лет.  Высшая квалификационная категория  </vt:lpstr>
      <vt:lpstr> .</vt:lpstr>
      <vt:lpstr> .</vt:lpstr>
      <vt:lpstr>Слайд 46</vt:lpstr>
      <vt:lpstr>Слайд 47</vt:lpstr>
      <vt:lpstr>Слайд 48</vt:lpstr>
      <vt:lpstr>Неделя музыки Начальная школа «Филармонические переменки»  Открытое мероприятие в рамках Наставничество</vt:lpstr>
      <vt:lpstr>Слайд 50</vt:lpstr>
      <vt:lpstr>Слайд 51</vt:lpstr>
      <vt:lpstr>Слайд 52</vt:lpstr>
      <vt:lpstr>Слайд 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Smog</cp:lastModifiedBy>
  <cp:revision>48</cp:revision>
  <dcterms:created xsi:type="dcterms:W3CDTF">2013-08-20T22:02:58Z</dcterms:created>
  <dcterms:modified xsi:type="dcterms:W3CDTF">2022-11-15T19:21:46Z</dcterms:modified>
</cp:coreProperties>
</file>