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308" r:id="rId3"/>
    <p:sldId id="311" r:id="rId4"/>
    <p:sldId id="276" r:id="rId5"/>
    <p:sldId id="287" r:id="rId6"/>
    <p:sldId id="288" r:id="rId7"/>
    <p:sldId id="290" r:id="rId8"/>
    <p:sldId id="309" r:id="rId9"/>
    <p:sldId id="310" r:id="rId10"/>
    <p:sldId id="266" r:id="rId11"/>
  </p:sldIdLst>
  <p:sldSz cx="9144000" cy="6858000" type="screen4x3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4374A"/>
    <a:srgbClr val="3399FF"/>
    <a:srgbClr val="666699"/>
    <a:srgbClr val="E5907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84583" autoAdjust="0"/>
  </p:normalViewPr>
  <p:slideViewPr>
    <p:cSldViewPr>
      <p:cViewPr varScale="1">
        <p:scale>
          <a:sx n="98" d="100"/>
          <a:sy n="98" d="100"/>
        </p:scale>
        <p:origin x="-200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dirty="0" smtClean="0"/>
              <a:t>Бесплатно и без регистрации.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340768"/>
            <a:ext cx="5355839" cy="1152128"/>
          </a:xfrm>
        </p:spPr>
        <p:txBody>
          <a:bodyPr/>
          <a:lstStyle>
            <a:lvl1pPr>
              <a:defRPr b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</a:t>
            </a:r>
            <a:r>
              <a:rPr lang="en-US" dirty="0" smtClean="0"/>
              <a:t> </a:t>
            </a: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5642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8804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3695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66738" y="1752600"/>
            <a:ext cx="3924300" cy="20574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3438" y="1752600"/>
            <a:ext cx="3924300" cy="20574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566738" y="3962400"/>
            <a:ext cx="3924300" cy="20574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3438" y="3962400"/>
            <a:ext cx="3924300" cy="20574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FD5124-28AA-4A1E-A401-E6CF6F6D8B1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00741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520259"/>
            <a:ext cx="2133600" cy="365125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520259"/>
            <a:ext cx="2895600" cy="365125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520259"/>
            <a:ext cx="2133600" cy="365125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Текст 2"/>
          <p:cNvSpPr>
            <a:spLocks noGrp="1"/>
          </p:cNvSpPr>
          <p:nvPr>
            <p:ph idx="1"/>
          </p:nvPr>
        </p:nvSpPr>
        <p:spPr>
          <a:xfrm>
            <a:off x="179512" y="1988840"/>
            <a:ext cx="8784976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339752" y="116632"/>
            <a:ext cx="6804248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43014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1339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6654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9933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2457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5951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489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8605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presentation-creation.ru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116632"/>
            <a:ext cx="6804248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988840"/>
            <a:ext cx="8784976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520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5"/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2">
              <a:lumMod val="20000"/>
              <a:lumOff val="8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692696"/>
            <a:ext cx="9144000" cy="1800200"/>
          </a:xfrm>
        </p:spPr>
        <p:txBody>
          <a:bodyPr>
            <a:noAutofit/>
          </a:bodyPr>
          <a:lstStyle/>
          <a:p>
            <a:r>
              <a:rPr lang="ru-RU" sz="4800" dirty="0" smtClean="0">
                <a:effectLst/>
              </a:rPr>
              <a:t>Математический тренажер как средство повышения мотивации на уроках математики</a:t>
            </a:r>
            <a:endParaRPr lang="ru-RU" sz="4800" b="1" dirty="0"/>
          </a:p>
        </p:txBody>
      </p:sp>
      <p:pic>
        <p:nvPicPr>
          <p:cNvPr id="18434" name="Picture 2" descr="ФОРМИРОВАНИЕ МОТИВАЦИИ УЧЕБНОЙ ДЕЯТЕЛЬНОСТИ У ДЕТЕЙ МЛАДШЕГО ШКОЛЬ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509120"/>
            <a:ext cx="2555875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57870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Три кита учебной мотивации - это ощущение самостоятельности процесса поиска знаний + ощущение свободы выбора + ощущение успешности (компетентности).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9454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«</a:t>
            </a:r>
            <a:r>
              <a:rPr lang="ru-RU" b="1" dirty="0"/>
              <a:t>Если ты идешь на </a:t>
            </a:r>
            <a:r>
              <a:rPr lang="ru-RU" b="1" dirty="0" smtClean="0"/>
              <a:t>урок, </a:t>
            </a:r>
            <a:r>
              <a:rPr lang="ru-RU" b="1" dirty="0"/>
              <a:t>то идти нужно вместе со своими учениками на урок, а не со своим любимым уроком к ученикам»</a:t>
            </a:r>
            <a:endParaRPr lang="ru-RU" dirty="0"/>
          </a:p>
          <a:p>
            <a:r>
              <a:rPr lang="ru-RU" dirty="0"/>
              <a:t>Л.Н. Толстой писал : «Если ученик в школе не научился сам ничего творить, то и в жизни он всегда будет только подражать...»</a:t>
            </a:r>
          </a:p>
          <a:p>
            <a:r>
              <a:rPr lang="ru-RU" dirty="0"/>
              <a:t>“</a:t>
            </a:r>
            <a:r>
              <a:rPr lang="ru-RU" i="1" dirty="0"/>
              <a:t>Личность – звено между мотивацией и ее реализацией” (З. Фрейд)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740352" cy="115089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Эпиграф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09501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Заголовок слайда</a:t>
            </a:r>
            <a:endParaRPr lang="ru-RU" dirty="0"/>
          </a:p>
        </p:txBody>
      </p:sp>
      <p:sp>
        <p:nvSpPr>
          <p:cNvPr id="24" name="Line 253"/>
          <p:cNvSpPr>
            <a:spLocks noChangeShapeType="1"/>
          </p:cNvSpPr>
          <p:nvPr/>
        </p:nvSpPr>
        <p:spPr bwMode="gray">
          <a:xfrm>
            <a:off x="2579712" y="5277937"/>
            <a:ext cx="4800600" cy="0"/>
          </a:xfrm>
          <a:prstGeom prst="line">
            <a:avLst/>
          </a:prstGeom>
          <a:noFill/>
          <a:ln w="25400">
            <a:solidFill>
              <a:schemeClr val="tx2">
                <a:lumMod val="60000"/>
                <a:lumOff val="4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5" name="Rectangle 254"/>
          <p:cNvSpPr>
            <a:spLocks noChangeArrowheads="1"/>
          </p:cNvSpPr>
          <p:nvPr/>
        </p:nvSpPr>
        <p:spPr bwMode="gray">
          <a:xfrm rot="3419336">
            <a:off x="2295549" y="4701675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6" name="Text Box 255"/>
          <p:cNvSpPr txBox="1">
            <a:spLocks noChangeArrowheads="1"/>
          </p:cNvSpPr>
          <p:nvPr/>
        </p:nvSpPr>
        <p:spPr bwMode="gray">
          <a:xfrm>
            <a:off x="2351112" y="4744537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27" name="Line 256"/>
          <p:cNvSpPr>
            <a:spLocks noChangeShapeType="1"/>
          </p:cNvSpPr>
          <p:nvPr/>
        </p:nvSpPr>
        <p:spPr bwMode="gray">
          <a:xfrm>
            <a:off x="2579712" y="2763337"/>
            <a:ext cx="4800600" cy="0"/>
          </a:xfrm>
          <a:prstGeom prst="line">
            <a:avLst/>
          </a:prstGeom>
          <a:noFill/>
          <a:ln w="25400">
            <a:solidFill>
              <a:schemeClr val="tx2">
                <a:lumMod val="60000"/>
                <a:lumOff val="4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8" name="Rectangle 257"/>
          <p:cNvSpPr>
            <a:spLocks noChangeArrowheads="1"/>
          </p:cNvSpPr>
          <p:nvPr/>
        </p:nvSpPr>
        <p:spPr bwMode="gray">
          <a:xfrm rot="3419336">
            <a:off x="2223541" y="2187075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 Box 258"/>
          <p:cNvSpPr txBox="1">
            <a:spLocks noChangeArrowheads="1"/>
          </p:cNvSpPr>
          <p:nvPr/>
        </p:nvSpPr>
        <p:spPr bwMode="gray">
          <a:xfrm>
            <a:off x="3048945" y="2274387"/>
            <a:ext cx="909797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400" b="1"/>
              <a:t>В чем сущность потребности в  знаниях? 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2351112" y="2229937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31" name="Line 260"/>
          <p:cNvSpPr>
            <a:spLocks noChangeShapeType="1"/>
          </p:cNvSpPr>
          <p:nvPr/>
        </p:nvSpPr>
        <p:spPr bwMode="gray">
          <a:xfrm>
            <a:off x="2579712" y="3601537"/>
            <a:ext cx="4800600" cy="0"/>
          </a:xfrm>
          <a:prstGeom prst="line">
            <a:avLst/>
          </a:prstGeom>
          <a:noFill/>
          <a:ln w="25400">
            <a:solidFill>
              <a:schemeClr val="tx2">
                <a:lumMod val="60000"/>
                <a:lumOff val="4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2" name="Rectangle 261"/>
          <p:cNvSpPr>
            <a:spLocks noChangeArrowheads="1"/>
          </p:cNvSpPr>
          <p:nvPr/>
        </p:nvSpPr>
        <p:spPr bwMode="gray">
          <a:xfrm rot="3419336">
            <a:off x="2295549" y="3025275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3" name="Text Box 262"/>
          <p:cNvSpPr txBox="1">
            <a:spLocks noChangeArrowheads="1"/>
          </p:cNvSpPr>
          <p:nvPr/>
        </p:nvSpPr>
        <p:spPr bwMode="gray">
          <a:xfrm>
            <a:off x="2351112" y="3068137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34" name="Line 263"/>
          <p:cNvSpPr>
            <a:spLocks noChangeShapeType="1"/>
          </p:cNvSpPr>
          <p:nvPr/>
        </p:nvSpPr>
        <p:spPr bwMode="gray">
          <a:xfrm>
            <a:off x="2581300" y="4438150"/>
            <a:ext cx="4799012" cy="1587"/>
          </a:xfrm>
          <a:prstGeom prst="line">
            <a:avLst/>
          </a:prstGeom>
          <a:noFill/>
          <a:ln w="25400">
            <a:solidFill>
              <a:schemeClr val="tx2">
                <a:lumMod val="60000"/>
                <a:lumOff val="4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5" name="Rectangle 264"/>
          <p:cNvSpPr>
            <a:spLocks noChangeArrowheads="1"/>
          </p:cNvSpPr>
          <p:nvPr/>
        </p:nvSpPr>
        <p:spPr bwMode="gray">
          <a:xfrm rot="3419336">
            <a:off x="2295549" y="3863475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6" name="Text Box 265"/>
          <p:cNvSpPr txBox="1">
            <a:spLocks noChangeArrowheads="1"/>
          </p:cNvSpPr>
          <p:nvPr/>
        </p:nvSpPr>
        <p:spPr bwMode="gray">
          <a:xfrm>
            <a:off x="2351112" y="3906337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37" name="Line 266"/>
          <p:cNvSpPr>
            <a:spLocks noChangeShapeType="1"/>
          </p:cNvSpPr>
          <p:nvPr/>
        </p:nvSpPr>
        <p:spPr bwMode="gray">
          <a:xfrm>
            <a:off x="2579712" y="6138362"/>
            <a:ext cx="4800600" cy="0"/>
          </a:xfrm>
          <a:prstGeom prst="line">
            <a:avLst/>
          </a:prstGeom>
          <a:noFill/>
          <a:ln w="25400">
            <a:solidFill>
              <a:schemeClr val="tx2">
                <a:lumMod val="60000"/>
                <a:lumOff val="4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8" name="Rectangle 267"/>
          <p:cNvSpPr>
            <a:spLocks noChangeArrowheads="1"/>
          </p:cNvSpPr>
          <p:nvPr/>
        </p:nvSpPr>
        <p:spPr bwMode="ltGray">
          <a:xfrm rot="3419336">
            <a:off x="2295549" y="5562100"/>
            <a:ext cx="479425" cy="520700"/>
          </a:xfrm>
          <a:prstGeom prst="rect">
            <a:avLst/>
          </a:prstGeom>
          <a:gradFill rotWithShape="1">
            <a:gsLst>
              <a:gs pos="0">
                <a:srgbClr val="990099"/>
              </a:gs>
              <a:gs pos="100000">
                <a:srgbClr val="9900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0099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9" name="Text Box 268"/>
          <p:cNvSpPr txBox="1">
            <a:spLocks noChangeArrowheads="1"/>
          </p:cNvSpPr>
          <p:nvPr/>
        </p:nvSpPr>
        <p:spPr bwMode="gray">
          <a:xfrm>
            <a:off x="2351112" y="5604962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sp>
        <p:nvSpPr>
          <p:cNvPr id="40" name="Text Box 269"/>
          <p:cNvSpPr txBox="1">
            <a:spLocks noChangeArrowheads="1"/>
          </p:cNvSpPr>
          <p:nvPr/>
        </p:nvSpPr>
        <p:spPr bwMode="gray">
          <a:xfrm>
            <a:off x="3048946" y="3136400"/>
            <a:ext cx="5915542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400" b="1" dirty="0" smtClean="0"/>
              <a:t>Как она возникает?</a:t>
            </a:r>
          </a:p>
          <a:p>
            <a:pPr eaLnBrk="0" hangingPunct="0"/>
            <a:endParaRPr lang="ru-RU" sz="2400" b="1" dirty="0"/>
          </a:p>
          <a:p>
            <a:pPr eaLnBrk="0" hangingPunct="0"/>
            <a:r>
              <a:rPr lang="ru-RU" sz="2400" b="1" dirty="0" smtClean="0"/>
              <a:t>Как</a:t>
            </a:r>
            <a:r>
              <a:rPr lang="ru-RU" sz="2400" b="1" dirty="0"/>
              <a:t>  она развивается?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41" name="Text Box 270"/>
          <p:cNvSpPr txBox="1">
            <a:spLocks noChangeArrowheads="1"/>
          </p:cNvSpPr>
          <p:nvPr/>
        </p:nvSpPr>
        <p:spPr bwMode="gray">
          <a:xfrm>
            <a:off x="3098492" y="3906337"/>
            <a:ext cx="17406497" cy="230832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endParaRPr lang="ru-RU" sz="2400" b="1" dirty="0" smtClean="0"/>
          </a:p>
          <a:p>
            <a:pPr eaLnBrk="0" hangingPunct="0"/>
            <a:r>
              <a:rPr lang="ru-RU" sz="2400" b="1" dirty="0" smtClean="0"/>
              <a:t>Какие</a:t>
            </a:r>
            <a:r>
              <a:rPr lang="ru-RU" sz="2400" b="1" dirty="0"/>
              <a:t>   педагогические   средства   </a:t>
            </a:r>
            <a:endParaRPr lang="ru-RU" sz="2400" b="1" dirty="0" smtClean="0"/>
          </a:p>
          <a:p>
            <a:pPr eaLnBrk="0" hangingPunct="0"/>
            <a:r>
              <a:rPr lang="ru-RU" sz="2400" b="1" dirty="0"/>
              <a:t>м</a:t>
            </a:r>
            <a:r>
              <a:rPr lang="ru-RU" sz="2400" b="1" dirty="0" smtClean="0"/>
              <a:t>ожно использовать</a:t>
            </a:r>
            <a:r>
              <a:rPr lang="ru-RU" sz="2400" b="1" dirty="0"/>
              <a:t>   для формирования </a:t>
            </a:r>
            <a:endParaRPr lang="ru-RU" sz="2400" b="1" dirty="0" smtClean="0"/>
          </a:p>
          <a:p>
            <a:pPr eaLnBrk="0" hangingPunct="0"/>
            <a:r>
              <a:rPr lang="ru-RU" sz="2400" b="1" dirty="0" smtClean="0"/>
              <a:t>у </a:t>
            </a:r>
            <a:r>
              <a:rPr lang="ru-RU" sz="2400" b="1" dirty="0"/>
              <a:t>учащихся мотивации </a:t>
            </a:r>
            <a:r>
              <a:rPr lang="ru-RU" sz="2400" b="1" dirty="0" smtClean="0"/>
              <a:t>к </a:t>
            </a:r>
            <a:r>
              <a:rPr lang="ru-RU" sz="2400" b="1" dirty="0"/>
              <a:t>получению знаний</a:t>
            </a:r>
            <a:r>
              <a:rPr lang="ru-RU" sz="2400" b="1" dirty="0" smtClean="0"/>
              <a:t>?</a:t>
            </a:r>
          </a:p>
          <a:p>
            <a:pPr eaLnBrk="0" hangingPunct="0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endParaRPr lang="en-US" sz="24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5058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ello_html_5d8052df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989138"/>
            <a:ext cx="2304256" cy="4176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ello_html_3aaed76c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5" y="1714500"/>
            <a:ext cx="4536503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ello_html_3b324e8f.g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365104"/>
            <a:ext cx="3456384" cy="21602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576790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9219" name="Picture 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81000" y="522288"/>
            <a:ext cx="2057400" cy="2819400"/>
          </a:xfrm>
        </p:spPr>
      </p:pic>
      <p:pic>
        <p:nvPicPr>
          <p:cNvPr id="9220" name="Picture 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209800" y="3962400"/>
            <a:ext cx="4724400" cy="2590800"/>
          </a:xfrm>
        </p:spPr>
      </p:pic>
      <p:pic>
        <p:nvPicPr>
          <p:cNvPr id="9221" name="Picture 8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352800" y="304800"/>
            <a:ext cx="2438400" cy="3276600"/>
          </a:xfrm>
        </p:spPr>
      </p:pic>
      <p:pic>
        <p:nvPicPr>
          <p:cNvPr id="9222" name="Picture 1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705600" y="533400"/>
            <a:ext cx="2063750" cy="25908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9045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0243" name="Объект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419600" y="228600"/>
            <a:ext cx="2438400" cy="3581400"/>
          </a:xfrm>
        </p:spPr>
      </p:pic>
      <p:pic>
        <p:nvPicPr>
          <p:cNvPr id="10244" name="Объект 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514600" y="3429000"/>
            <a:ext cx="2667000" cy="3429000"/>
          </a:xfrm>
        </p:spPr>
      </p:pic>
      <p:pic>
        <p:nvPicPr>
          <p:cNvPr id="10245" name="Объект 6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159500" y="3387725"/>
            <a:ext cx="2438400" cy="3429000"/>
          </a:xfrm>
        </p:spPr>
      </p:pic>
      <p:pic>
        <p:nvPicPr>
          <p:cNvPr id="10246" name="Picture 9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 rot="4309017">
            <a:off x="17463" y="901700"/>
            <a:ext cx="3590925" cy="26384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9460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2291" name="Объект 7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28600" y="304800"/>
            <a:ext cx="4129088" cy="2819400"/>
          </a:xfrm>
        </p:spPr>
      </p:pic>
      <p:pic>
        <p:nvPicPr>
          <p:cNvPr id="12292" name="Объект 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776788" y="304800"/>
            <a:ext cx="3986212" cy="2819400"/>
          </a:xfrm>
        </p:spPr>
      </p:pic>
      <p:pic>
        <p:nvPicPr>
          <p:cNvPr id="12293" name="Объект 1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28600" y="3276600"/>
            <a:ext cx="4129088" cy="2743200"/>
          </a:xfrm>
        </p:spPr>
      </p:pic>
      <p:pic>
        <p:nvPicPr>
          <p:cNvPr id="12294" name="Объект 1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776788" y="3276600"/>
            <a:ext cx="4129087" cy="2743200"/>
          </a:xfrm>
        </p:spPr>
      </p:pic>
    </p:spTree>
    <p:extLst>
      <p:ext uri="{BB962C8B-B14F-4D97-AF65-F5344CB8AC3E}">
        <p14:creationId xmlns:p14="http://schemas.microsoft.com/office/powerpoint/2010/main" xmlns="" val="416857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 descr="C:\Users\Инна Львовна\AppData\Local\Microsoft\Windows\INetCache\Content.Word\20220225_113211.jpg"/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303211" y="527350"/>
            <a:ext cx="3845766" cy="3024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Объект 7" descr="C:\Users\Инна Львовна\AppData\Local\Microsoft\Windows\INetCache\Content.Word\20220225_112941.jpg"/>
          <p:cNvPicPr>
            <a:picLocks noGrp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53105" y="619172"/>
            <a:ext cx="3845768" cy="2840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Объект 8" descr="C:\Users\Инна Львовна\AppData\Local\Microsoft\Windows\INetCache\Content.Word\20220225_112937.jpg"/>
          <p:cNvPicPr>
            <a:picLocks noGrp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051718" y="4005066"/>
            <a:ext cx="3528393" cy="266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Объект 9" descr="C:\Users\Инна Львовна\AppData\Local\Microsoft\Windows\INetCache\Content.Word\20220225_112926.jpg"/>
          <p:cNvPicPr>
            <a:picLocks noGrp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01915" y="4059326"/>
            <a:ext cx="3528394" cy="25557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918178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566738" y="2708920"/>
            <a:ext cx="3924300" cy="331088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Объект 6" descr="C:\Users\Инна Львовна\AppData\Local\Microsoft\Windows\INetCache\Content.Word\20220225_114658.jpg"/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004048" y="-4"/>
            <a:ext cx="4139952" cy="2636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Объект 7" descr="C:\Users\Инна Львовна\AppData\Local\Microsoft\Windows\INetCache\Content.Word\20220225_112916.jpg"/>
          <p:cNvPicPr>
            <a:picLocks noGrp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306290" y="2799189"/>
            <a:ext cx="4104457" cy="3491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Объект 8" descr="C:\Users\Инна Львовна\AppData\Local\Microsoft\Windows\INetCache\Content.Word\20220225_112912.jpg"/>
          <p:cNvPicPr>
            <a:picLocks noGrp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879810" y="3104969"/>
            <a:ext cx="4104457" cy="28803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9226463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ad71a353d929a5ce8c409dc2101af4c25fc8b1d"/>
</p:tagLst>
</file>

<file path=ppt/theme/theme1.xml><?xml version="1.0" encoding="utf-8"?>
<a:theme xmlns:a="http://schemas.openxmlformats.org/drawingml/2006/main" name="Тема Office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3230</TotalTime>
  <Words>130</Words>
  <Application>Microsoft Office PowerPoint</Application>
  <PresentationFormat>Экран (4:3)</PresentationFormat>
  <Paragraphs>23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Математический тренажер как средство повышения мотивации на уроках математики</vt:lpstr>
      <vt:lpstr>Эпиграф </vt:lpstr>
      <vt:lpstr>Заголовок слайда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процесс</dc:title>
  <dc:creator>obstinate</dc:creator>
  <dc:description>Шаблон презентации с сайта https://presentation-creation.ru/</dc:description>
  <cp:lastModifiedBy>NozdrinaNN</cp:lastModifiedBy>
  <cp:revision>1259</cp:revision>
  <dcterms:created xsi:type="dcterms:W3CDTF">2018-02-25T09:09:03Z</dcterms:created>
  <dcterms:modified xsi:type="dcterms:W3CDTF">2022-03-22T09:33:12Z</dcterms:modified>
</cp:coreProperties>
</file>